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9"/>
  </p:notesMasterIdLst>
  <p:sldIdLst>
    <p:sldId id="304" r:id="rId2"/>
    <p:sldId id="339" r:id="rId3"/>
    <p:sldId id="341" r:id="rId4"/>
    <p:sldId id="345" r:id="rId5"/>
    <p:sldId id="347" r:id="rId6"/>
    <p:sldId id="348" r:id="rId7"/>
    <p:sldId id="349" r:id="rId8"/>
    <p:sldId id="350" r:id="rId9"/>
    <p:sldId id="352" r:id="rId10"/>
    <p:sldId id="354" r:id="rId11"/>
    <p:sldId id="357" r:id="rId12"/>
    <p:sldId id="353" r:id="rId13"/>
    <p:sldId id="358" r:id="rId14"/>
    <p:sldId id="355" r:id="rId15"/>
    <p:sldId id="356" r:id="rId16"/>
    <p:sldId id="359" r:id="rId17"/>
    <p:sldId id="360" r:id="rId18"/>
  </p:sldIdLst>
  <p:sldSz cx="12192000" cy="6858000"/>
  <p:notesSz cx="6858000" cy="9144000"/>
  <p:embeddedFontLst>
    <p:embeddedFont>
      <p:font typeface="나눔바른펜" panose="020B0503000000000000" pitchFamily="34" charset="-127"/>
      <p:regular r:id="rId20"/>
      <p:bold r:id="rId21"/>
    </p:embeddedFont>
    <p:embeddedFont>
      <p:font typeface="맑은 고딕" panose="020B0503020000020004" pitchFamily="34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user" initials="u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2020"/>
    <a:srgbClr val="FF3300"/>
    <a:srgbClr val="A94D0F"/>
    <a:srgbClr val="FF0101"/>
    <a:srgbClr val="996633"/>
    <a:srgbClr val="9E602C"/>
    <a:srgbClr val="70635A"/>
    <a:srgbClr val="FBFBAF"/>
    <a:srgbClr val="FFFF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06" autoAdjust="0"/>
    <p:restoredTop sz="74117" autoAdjust="0"/>
  </p:normalViewPr>
  <p:slideViewPr>
    <p:cSldViewPr snapToGrid="0">
      <p:cViewPr>
        <p:scale>
          <a:sx n="74" d="100"/>
          <a:sy n="74" d="100"/>
        </p:scale>
        <p:origin x="648" y="1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78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9F47C-E148-4BF5-8A5B-DDD5E6EBE953}" type="datetimeFigureOut">
              <a:rPr lang="ko-KR" altLang="en-US" smtClean="0"/>
              <a:t>2022. 2. 10.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A154A-D509-4F46-BB23-64E1DCA6D2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777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인사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 평가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진행하도록 하겠습니다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A154A-D509-4F46-BB23-64E1DCA6D29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2793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다음으로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피쳐엔지니어링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부분입니다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데이터의 유형중 서술형에 해당하는 문항에 대해서 업무에 요구되는 자격증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직전 직업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전직 가능 직업 등 직업을 추천하는 중요한 변수들이 포함되어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잇었습니다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이에 따라 각 설문 문항들에 대해서 키워드를 중심으로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원핫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인코딩을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진행함</a:t>
            </a:r>
            <a:endParaRPr lang="en-US" altLang="ko-KR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아래는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원핫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인코딩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이전 독립변수의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갯수와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원핫인코딩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이후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독립갯수인데요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약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배정도 독립변수의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갯수가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늘어난 것을 알 수 있었습니다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A154A-D509-4F46-BB23-64E1DCA6D29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362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다음으로 모델을 선정하는데 있어서 </a:t>
            </a:r>
            <a:r>
              <a:rPr kumimoji="1" lang="en-US" altLang="ko-Kore-KR" dirty="0"/>
              <a:t>ML</a:t>
            </a:r>
            <a:r>
              <a:rPr kumimoji="1" lang="ko-Kore-KR" altLang="en-US" dirty="0"/>
              <a:t>기반의</a:t>
            </a:r>
            <a:r>
              <a:rPr kumimoji="1" lang="ko-KR" altLang="en-US" dirty="0"/>
              <a:t> 모델 중 인기있는 모델 </a:t>
            </a:r>
            <a:r>
              <a:rPr kumimoji="1" lang="en-US" altLang="ko-KR" dirty="0"/>
              <a:t>RF~DT~</a:t>
            </a:r>
            <a:r>
              <a:rPr kumimoji="1" lang="ko-KR" altLang="en-US" dirty="0"/>
              <a:t> 들을 비교 모델로 선정하였습니다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모델 성능 비교 결과 </a:t>
            </a:r>
            <a:r>
              <a:rPr kumimoji="1" lang="en-US" altLang="ko-KR" dirty="0" err="1"/>
              <a:t>RandomForest</a:t>
            </a:r>
            <a:r>
              <a:rPr kumimoji="1" lang="ko-KR" altLang="en-US" dirty="0"/>
              <a:t> 모델이 </a:t>
            </a:r>
            <a:r>
              <a:rPr kumimoji="1" lang="ko-KR" altLang="en-US" dirty="0" err="1"/>
              <a:t>앞도적으로</a:t>
            </a:r>
            <a:r>
              <a:rPr kumimoji="1" lang="ko-KR" altLang="en-US" dirty="0"/>
              <a:t> 좋은 성능을 나타내었으며 이를 학습 모델로 선정하였습니다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A154A-D509-4F46-BB23-64E1DCA6D29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909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(</a:t>
            </a:r>
            <a:r>
              <a:rPr kumimoji="1" lang="ko-KR" altLang="en-US" dirty="0"/>
              <a:t>잠깐 쉬기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모델을 평가하기 앞서서 다음과 같은 방식으로 모델의 성능을 높일 수 있었는데요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첫번째로 </a:t>
            </a:r>
            <a:r>
              <a:rPr kumimoji="1" lang="en-US" altLang="ko-KR" dirty="0"/>
              <a:t>minmax~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이를 통해 아래와 같은 최종 </a:t>
            </a:r>
            <a:r>
              <a:rPr kumimoji="1" lang="ko-KR" altLang="en-US" dirty="0" err="1"/>
              <a:t>리더보드의</a:t>
            </a:r>
            <a:r>
              <a:rPr kumimoji="1" lang="ko-KR" altLang="en-US" dirty="0"/>
              <a:t> 점수를 얻을 수 있었습니다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A154A-D509-4F46-BB23-64E1DCA6D29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9663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다음으로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사이킷런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패키지를 활용하여 예측모델에 영향을 많이 주었던 변수들 상위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개를 출력해 보았습니다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kumimoji="1" lang="en-US" altLang="ko-Kore-KR" dirty="0"/>
              <a:t>2</a:t>
            </a:r>
            <a:r>
              <a:rPr kumimoji="1" lang="en-US" altLang="ko-KR" dirty="0"/>
              <a:t>017,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2018</a:t>
            </a:r>
            <a:r>
              <a:rPr kumimoji="1" lang="ko-KR" altLang="en-US" dirty="0"/>
              <a:t>년 데이터의 중요 변수들을 보았을 때 </a:t>
            </a:r>
            <a:endParaRPr kumimoji="1" lang="en-US" altLang="ko-KR" dirty="0"/>
          </a:p>
          <a:p>
            <a:r>
              <a:rPr kumimoji="1" lang="ko-KR" altLang="en-US" dirty="0"/>
              <a:t>산업 유형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근로소득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연령 들이 주로 상위에 </a:t>
            </a:r>
            <a:r>
              <a:rPr kumimoji="1" lang="ko-KR" altLang="en-US" dirty="0" err="1"/>
              <a:t>위치되어있는</a:t>
            </a:r>
            <a:r>
              <a:rPr kumimoji="1" lang="ko-KR" altLang="en-US" dirty="0"/>
              <a:t> 것을 알 수 있었습니다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A154A-D509-4F46-BB23-64E1DCA6D29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848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마찬가지로</a:t>
            </a:r>
            <a:r>
              <a:rPr kumimoji="1" lang="ko-KR" altLang="en-US" dirty="0"/>
              <a:t> 같은 방식으로 </a:t>
            </a:r>
            <a:r>
              <a:rPr kumimoji="1" lang="en-US" altLang="ko-KR" dirty="0"/>
              <a:t>2019</a:t>
            </a:r>
            <a:r>
              <a:rPr kumimoji="1" lang="ko-KR" altLang="en-US" dirty="0"/>
              <a:t>년과 </a:t>
            </a:r>
            <a:r>
              <a:rPr kumimoji="1" lang="en-US" altLang="ko-KR" dirty="0"/>
              <a:t>2020</a:t>
            </a:r>
            <a:r>
              <a:rPr kumimoji="1" lang="ko-KR" altLang="en-US" dirty="0"/>
              <a:t>년 중요 변수에 대해서 확인을 해보았는데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앞의 결과와 공통적으로 근로소득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’,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산업유형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’,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연령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’,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근로시간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’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등에 대한 문항이 중요 변수로 나타남</a:t>
            </a: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A154A-D509-4F46-BB23-64E1DCA6D29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909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최종 결론을 정리하면 다음과 같습니다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ore-KR" dirty="0"/>
          </a:p>
          <a:p>
            <a:r>
              <a:rPr kumimoji="1" lang="ko-Kore-KR" altLang="en-US" dirty="0"/>
              <a:t>구직자들을</a:t>
            </a:r>
            <a:r>
              <a:rPr kumimoji="1" lang="ko-KR" altLang="en-US" dirty="0"/>
              <a:t> 위해 직업 추천 모델을 구축하기 위해 </a:t>
            </a:r>
            <a:endParaRPr kumimoji="1" lang="en-US" altLang="ko-KR" dirty="0"/>
          </a:p>
          <a:p>
            <a:r>
              <a:rPr kumimoji="1" lang="en-US" altLang="ko-KR" dirty="0"/>
              <a:t>~</a:t>
            </a:r>
          </a:p>
          <a:p>
            <a:r>
              <a:rPr kumimoji="1" lang="en-US" altLang="ko-KR" dirty="0"/>
              <a:t>~</a:t>
            </a:r>
          </a:p>
          <a:p>
            <a:r>
              <a:rPr kumimoji="1" lang="en-US" altLang="ko-KR" dirty="0"/>
              <a:t>~</a:t>
            </a:r>
            <a:endParaRPr kumimoji="1" lang="en-US" altLang="ko-Kore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나눔바른펜" panose="020B0600000101010101" charset="-127"/>
                <a:ea typeface="나눔바른펜" panose="020B0600000101010101" charset="-127"/>
              </a:rPr>
              <a:t>‘</a:t>
            </a:r>
            <a:r>
              <a:rPr lang="ko-KR" altLang="en-US" sz="1200" dirty="0">
                <a:latin typeface="나눔바른펜" panose="020B0600000101010101" charset="-127"/>
                <a:ea typeface="나눔바른펜" panose="020B0600000101010101" charset="-127"/>
              </a:rPr>
              <a:t>근로소득</a:t>
            </a:r>
            <a:r>
              <a:rPr lang="en-US" altLang="ko-KR" sz="1200" dirty="0">
                <a:latin typeface="나눔바른펜" panose="020B0600000101010101" charset="-127"/>
                <a:ea typeface="나눔바른펜" panose="020B0600000101010101" charset="-127"/>
              </a:rPr>
              <a:t>’,</a:t>
            </a:r>
            <a:r>
              <a:rPr lang="ko-KR" altLang="en-US" sz="1200" dirty="0">
                <a:latin typeface="나눔바른펜" panose="020B0600000101010101" charset="-127"/>
                <a:ea typeface="나눔바른펜" panose="020B0600000101010101" charset="-127"/>
              </a:rPr>
              <a:t> </a:t>
            </a:r>
            <a:r>
              <a:rPr lang="en-US" altLang="ko-KR" sz="1200" dirty="0">
                <a:latin typeface="나눔바른펜" panose="020B0600000101010101" charset="-127"/>
                <a:ea typeface="나눔바른펜" panose="020B0600000101010101" charset="-127"/>
              </a:rPr>
              <a:t>‘</a:t>
            </a:r>
            <a:r>
              <a:rPr lang="ko-KR" altLang="en-US" sz="1200" dirty="0" err="1">
                <a:latin typeface="나눔바른펜" panose="020B0600000101010101" charset="-127"/>
                <a:ea typeface="나눔바른펜" panose="020B0600000101010101" charset="-127"/>
              </a:rPr>
              <a:t>산업유형</a:t>
            </a:r>
            <a:r>
              <a:rPr lang="en-US" altLang="ko-KR" sz="1200" dirty="0">
                <a:latin typeface="나눔바른펜" panose="020B0600000101010101" charset="-127"/>
                <a:ea typeface="나눔바른펜" panose="020B0600000101010101" charset="-127"/>
              </a:rPr>
              <a:t>’,</a:t>
            </a:r>
            <a:r>
              <a:rPr lang="ko-KR" altLang="en-US" sz="1200" dirty="0">
                <a:latin typeface="나눔바른펜" panose="020B0600000101010101" charset="-127"/>
                <a:ea typeface="나눔바른펜" panose="020B0600000101010101" charset="-127"/>
              </a:rPr>
              <a:t> </a:t>
            </a:r>
            <a:r>
              <a:rPr lang="en-US" altLang="ko-KR" sz="1200" dirty="0">
                <a:latin typeface="나눔바른펜" panose="020B0600000101010101" charset="-127"/>
                <a:ea typeface="나눔바른펜" panose="020B0600000101010101" charset="-127"/>
              </a:rPr>
              <a:t>‘</a:t>
            </a:r>
            <a:r>
              <a:rPr lang="ko-KR" altLang="en-US" sz="1200" dirty="0">
                <a:latin typeface="나눔바른펜" panose="020B0600000101010101" charset="-127"/>
                <a:ea typeface="나눔바른펜" panose="020B0600000101010101" charset="-127"/>
              </a:rPr>
              <a:t>연령</a:t>
            </a:r>
            <a:r>
              <a:rPr lang="en-US" altLang="ko-KR" sz="1200" dirty="0">
                <a:latin typeface="나눔바른펜" panose="020B0600000101010101" charset="-127"/>
                <a:ea typeface="나눔바른펜" panose="020B0600000101010101" charset="-127"/>
              </a:rPr>
              <a:t>’,</a:t>
            </a:r>
            <a:r>
              <a:rPr lang="ko-KR" altLang="en-US" sz="1200" dirty="0">
                <a:latin typeface="나눔바른펜" panose="020B0600000101010101" charset="-127"/>
                <a:ea typeface="나눔바른펜" panose="020B0600000101010101" charset="-127"/>
              </a:rPr>
              <a:t> </a:t>
            </a:r>
            <a:r>
              <a:rPr lang="en-US" altLang="ko-KR" sz="1200" dirty="0">
                <a:latin typeface="나눔바른펜" panose="020B0600000101010101" charset="-127"/>
                <a:ea typeface="나눔바른펜" panose="020B0600000101010101" charset="-127"/>
              </a:rPr>
              <a:t>‘</a:t>
            </a:r>
            <a:r>
              <a:rPr lang="ko-KR" altLang="en-US" sz="1200" dirty="0">
                <a:latin typeface="나눔바른펜" panose="020B0600000101010101" charset="-127"/>
                <a:ea typeface="나눔바른펜" panose="020B0600000101010101" charset="-127"/>
              </a:rPr>
              <a:t>근로시간</a:t>
            </a:r>
            <a:r>
              <a:rPr lang="en-US" altLang="ko-KR" sz="1200" dirty="0">
                <a:latin typeface="나눔바른펜" panose="020B0600000101010101" charset="-127"/>
                <a:ea typeface="나눔바른펜" panose="020B0600000101010101" charset="-127"/>
              </a:rPr>
              <a:t>’</a:t>
            </a:r>
            <a:r>
              <a:rPr lang="ko-KR" altLang="en-US" sz="1200" dirty="0">
                <a:latin typeface="나눔바른펜" panose="020B0600000101010101" charset="-127"/>
                <a:ea typeface="나눔바른펜" panose="020B0600000101010101" charset="-127"/>
              </a:rPr>
              <a:t> 등에 대한 문항들이 모델 학습에 있어 중요 영향 요인인 것을 파악하였습니다</a:t>
            </a:r>
            <a:r>
              <a:rPr lang="en-US" altLang="ko-KR" sz="1200" dirty="0">
                <a:latin typeface="나눔바른펜" panose="020B0600000101010101" charset="-127"/>
                <a:ea typeface="나눔바른펜" panose="020B0600000101010101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아래는 </a:t>
            </a:r>
            <a:r>
              <a:rPr kumimoji="1" lang="ko-KR" altLang="en-US" dirty="0" err="1"/>
              <a:t>개발환경과</a:t>
            </a:r>
            <a:r>
              <a:rPr kumimoji="1" lang="ko-KR" altLang="en-US" dirty="0"/>
              <a:t> 라이브러리 이며 이상으로 발표 </a:t>
            </a:r>
            <a:r>
              <a:rPr kumimoji="1" lang="ko-KR" altLang="en-US" dirty="0" err="1"/>
              <a:t>마치도록하겠습니다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ore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A154A-D509-4F46-BB23-64E1DCA6D29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329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이번</a:t>
            </a:r>
            <a:r>
              <a:rPr kumimoji="1" lang="ko-KR" altLang="en-US" dirty="0"/>
              <a:t> 대회를 참여하게 되면서 생각했던 내용들을 다음과 같은 분석 프로세스를 통해 나타내었습니다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첫번째 문제 정의 부분에서는 최근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개년</a:t>
            </a:r>
            <a:r>
              <a:rPr kumimoji="1" lang="en-US" altLang="ko-KR" dirty="0"/>
              <a:t>~</a:t>
            </a:r>
            <a:r>
              <a:rPr kumimoji="1" lang="ko-KR" altLang="en-US" dirty="0"/>
              <a:t> 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150</a:t>
            </a:r>
            <a:r>
              <a:rPr kumimoji="1" lang="ko-KR" altLang="en-US" dirty="0"/>
              <a:t>여개의 독립변수를 통해 직업과 연관이 높은 영향 변수를 발굴 </a:t>
            </a:r>
            <a:r>
              <a:rPr kumimoji="1" lang="ko-KR" altLang="en-US" dirty="0" err="1"/>
              <a:t>하는것이</a:t>
            </a:r>
            <a:r>
              <a:rPr kumimoji="1" lang="ko-KR" altLang="en-US" dirty="0"/>
              <a:t> 문제로 삼았으며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탐색적 데이터 분석 단계에서는 </a:t>
            </a:r>
            <a:endParaRPr kumimoji="1" lang="en-US" altLang="ko-KR" dirty="0"/>
          </a:p>
          <a:p>
            <a:endParaRPr kumimoji="1" lang="en-US" altLang="ko-Kore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다음으로 데이터 전처리 부분에서는 앞에서 확인한 </a:t>
            </a:r>
            <a:r>
              <a:rPr kumimoji="1" lang="ko-KR" altLang="en-US" dirty="0" err="1"/>
              <a:t>결측치</a:t>
            </a:r>
            <a:r>
              <a:rPr kumimoji="1" lang="ko-KR" altLang="en-US" dirty="0"/>
              <a:t> 데이터를 처리하고 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enginerring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ko-Kore-KR" altLang="en-US" dirty="0"/>
              <a:t>을</a:t>
            </a:r>
            <a:r>
              <a:rPr kumimoji="1" lang="ko-KR" altLang="en-US" dirty="0"/>
              <a:t> 통해 </a:t>
            </a:r>
            <a:r>
              <a:rPr kumimoji="1" lang="ko-KR" altLang="en-US" dirty="0" err="1"/>
              <a:t>머신러닝</a:t>
            </a:r>
            <a:r>
              <a:rPr kumimoji="1" lang="ko-KR" altLang="en-US" dirty="0"/>
              <a:t> 모델이 보다 우수하게 학습할 수 있도록 하였습니다</a:t>
            </a:r>
            <a:r>
              <a:rPr kumimoji="1" lang="en-US" altLang="ko-KR" dirty="0"/>
              <a:t>.</a:t>
            </a:r>
          </a:p>
          <a:p>
            <a:pPr algn="ctr"/>
            <a:endParaRPr kumimoji="1" lang="en-US" altLang="ko-KR" sz="1200" b="0" dirty="0">
              <a:solidFill>
                <a:schemeClr val="tx1"/>
              </a:solidFill>
              <a:latin typeface="+mn-lt"/>
              <a:ea typeface="+mn-ea"/>
            </a:endParaRPr>
          </a:p>
          <a:p>
            <a:pPr algn="ctr"/>
            <a:r>
              <a:rPr kumimoji="1" lang="ko-KR" altLang="en-US" sz="1200" b="0" dirty="0">
                <a:solidFill>
                  <a:schemeClr val="tx1"/>
                </a:solidFill>
                <a:latin typeface="+mn-lt"/>
                <a:ea typeface="+mn-ea"/>
              </a:rPr>
              <a:t>이후 모델 구축에서 </a:t>
            </a:r>
            <a:r>
              <a:rPr lang="en-US" altLang="ko-KR" sz="1200" b="1" dirty="0">
                <a:solidFill>
                  <a:srgbClr val="50453E"/>
                </a:solidFill>
                <a:latin typeface="나눔바른펜" panose="020B0600000101010101" charset="-127"/>
                <a:ea typeface="나눔바른펜" panose="020B0600000101010101" charset="-127"/>
              </a:rPr>
              <a:t>ML</a:t>
            </a:r>
            <a:r>
              <a:rPr lang="ko-KR" altLang="en-US" sz="1200" b="1" dirty="0">
                <a:solidFill>
                  <a:srgbClr val="50453E"/>
                </a:solidFill>
                <a:latin typeface="나눔바른펜" panose="020B0600000101010101" charset="-127"/>
                <a:ea typeface="나눔바른펜" panose="020B0600000101010101" charset="-127"/>
              </a:rPr>
              <a:t>기반의 여러 모델 비교 후 최적의 </a:t>
            </a:r>
            <a:r>
              <a:rPr lang="en-US" altLang="ko-KR" sz="1200" b="1" dirty="0">
                <a:solidFill>
                  <a:srgbClr val="50453E"/>
                </a:solidFill>
                <a:latin typeface="나눔바른펜" panose="020B0600000101010101" charset="-127"/>
                <a:ea typeface="나눔바른펜" panose="020B0600000101010101" charset="-127"/>
              </a:rPr>
              <a:t>“</a:t>
            </a:r>
            <a:r>
              <a:rPr lang="ko-KR" altLang="en-US" sz="1200" b="1" dirty="0">
                <a:solidFill>
                  <a:srgbClr val="50453E"/>
                </a:solidFill>
                <a:latin typeface="나눔바른펜" panose="020B0600000101010101" charset="-127"/>
                <a:ea typeface="나눔바른펜" panose="020B0600000101010101" charset="-127"/>
              </a:rPr>
              <a:t>평가</a:t>
            </a:r>
            <a:r>
              <a:rPr lang="en-US" altLang="ko-KR" sz="1200" b="1" dirty="0">
                <a:solidFill>
                  <a:srgbClr val="50453E"/>
                </a:solidFill>
                <a:latin typeface="나눔바른펜" panose="020B0600000101010101" charset="-127"/>
                <a:ea typeface="나눔바른펜" panose="020B0600000101010101" charset="-127"/>
              </a:rPr>
              <a:t>”</a:t>
            </a:r>
            <a:r>
              <a:rPr lang="ko-KR" altLang="en-US" sz="1200" b="1" dirty="0">
                <a:solidFill>
                  <a:srgbClr val="50453E"/>
                </a:solidFill>
                <a:latin typeface="나눔바른펜" panose="020B0600000101010101" charset="-127"/>
                <a:ea typeface="나눔바른펜" panose="020B0600000101010101" charset="-127"/>
              </a:rPr>
              <a:t> 모델로 선정 </a:t>
            </a:r>
            <a:endParaRPr lang="en-US" altLang="ko-KR" sz="1200" b="1" dirty="0">
              <a:solidFill>
                <a:srgbClr val="50453E"/>
              </a:solidFill>
              <a:latin typeface="나눔바른펜" panose="020B0600000101010101" charset="-127"/>
              <a:ea typeface="나눔바른펜" panose="020B0600000101010101" charset="-127"/>
            </a:endParaRPr>
          </a:p>
          <a:p>
            <a:pPr algn="ctr"/>
            <a:endParaRPr lang="en-US" altLang="ko-KR" sz="1200" b="1" dirty="0">
              <a:solidFill>
                <a:srgbClr val="50453E"/>
              </a:solidFill>
              <a:latin typeface="나눔바른펜" panose="020B0600000101010101" charset="-127"/>
              <a:ea typeface="나눔바른펜" panose="020B0600000101010101" charset="-127"/>
            </a:endParaRPr>
          </a:p>
          <a:p>
            <a:pPr algn="ctr"/>
            <a:r>
              <a:rPr lang="ko-KR" altLang="en-US" sz="1200" b="1" dirty="0">
                <a:solidFill>
                  <a:srgbClr val="50453E"/>
                </a:solidFill>
                <a:latin typeface="나눔바른펜" panose="020B0600000101010101" charset="-127"/>
                <a:ea typeface="나눔바른펜" panose="020B0600000101010101" charset="-127"/>
              </a:rPr>
              <a:t>마지막으로 결과를 통해 중요 변수를 확인하였으며</a:t>
            </a:r>
            <a:r>
              <a:rPr lang="en-US" altLang="ko-KR" sz="1200" b="1" dirty="0">
                <a:solidFill>
                  <a:srgbClr val="50453E"/>
                </a:solidFill>
                <a:latin typeface="나눔바른펜" panose="020B0600000101010101" charset="-127"/>
                <a:ea typeface="나눔바른펜" panose="020B0600000101010101" charset="-127"/>
              </a:rPr>
              <a:t>,</a:t>
            </a:r>
            <a:r>
              <a:rPr lang="ko-KR" altLang="en-US" sz="1200" b="1" dirty="0">
                <a:solidFill>
                  <a:srgbClr val="50453E"/>
                </a:solidFill>
                <a:latin typeface="나눔바른펜" panose="020B0600000101010101" charset="-127"/>
                <a:ea typeface="나눔바른펜" panose="020B0600000101010101" charset="-127"/>
              </a:rPr>
              <a:t> 결론을 지었습니다</a:t>
            </a:r>
            <a:r>
              <a:rPr lang="en-US" altLang="ko-KR" sz="1200" b="1" dirty="0">
                <a:solidFill>
                  <a:srgbClr val="50453E"/>
                </a:solidFill>
                <a:latin typeface="나눔바른펜" panose="020B0600000101010101" charset="-127"/>
                <a:ea typeface="나눔바른펜" panose="020B0600000101010101" charset="-127"/>
              </a:rPr>
              <a:t>.</a:t>
            </a:r>
            <a:r>
              <a:rPr lang="ko-KR" altLang="en-US" sz="1200" b="1" dirty="0">
                <a:solidFill>
                  <a:srgbClr val="50453E"/>
                </a:solidFill>
                <a:latin typeface="나눔바른펜" panose="020B0600000101010101" charset="-127"/>
                <a:ea typeface="나눔바른펜" panose="020B0600000101010101" charset="-127"/>
              </a:rPr>
              <a:t> </a:t>
            </a:r>
            <a:endParaRPr lang="en-US" altLang="ko-KR" sz="1200" b="1" dirty="0">
              <a:solidFill>
                <a:srgbClr val="50453E"/>
              </a:solidFill>
              <a:latin typeface="나눔바른펜" panose="020B0600000101010101" charset="-127"/>
              <a:ea typeface="나눔바른펜" panose="020B0600000101010101" charset="-127"/>
            </a:endParaRPr>
          </a:p>
          <a:p>
            <a:pPr algn="ctr"/>
            <a:endParaRPr lang="en-US" altLang="ko-KR" sz="1200" b="1" dirty="0">
              <a:solidFill>
                <a:srgbClr val="50453E"/>
              </a:solidFill>
              <a:latin typeface="나눔바른펜" panose="020B0600000101010101" charset="-127"/>
              <a:ea typeface="나눔바른펜" panose="020B0600000101010101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 페이지에서 위 분석 프로세스에 대한 자세한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설명드리도록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algn="ctr"/>
            <a:endParaRPr lang="ko-KR" altLang="en-US" sz="1200" b="1" dirty="0">
              <a:solidFill>
                <a:srgbClr val="50453E"/>
              </a:solidFill>
              <a:latin typeface="나눔바른펜" panose="020B0600000101010101" charset="-127"/>
              <a:ea typeface="나눔바른펜" panose="020B0600000101010101" charset="-127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A154A-D509-4F46-BB23-64E1DCA6D29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300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먼저</a:t>
            </a:r>
            <a:r>
              <a:rPr kumimoji="1" lang="ko-KR" altLang="en-US" dirty="0"/>
              <a:t> 탐색적 데이터 분석을 통해 주어진 데이터의 분포를 확인해 보았습니다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대부분의 데이터가 범주형 데이터에 속하는 것을 알 수 있었는데요</a:t>
            </a:r>
            <a:r>
              <a:rPr kumimoji="1" lang="en-US" altLang="ko-KR" dirty="0"/>
              <a:t>~</a:t>
            </a:r>
            <a:r>
              <a:rPr kumimoji="1" lang="ko-KR" altLang="en-US" dirty="0"/>
              <a:t> 약간의 서술형 데이터와 </a:t>
            </a:r>
            <a:r>
              <a:rPr kumimoji="1" lang="ko-KR" altLang="en-US" dirty="0" err="1"/>
              <a:t>수치형</a:t>
            </a:r>
            <a:r>
              <a:rPr kumimoji="1" lang="ko-KR" altLang="en-US" dirty="0"/>
              <a:t> 데이터의 경우 설문 </a:t>
            </a:r>
            <a:r>
              <a:rPr kumimoji="1" lang="ko-KR" altLang="en-US" dirty="0" err="1"/>
              <a:t>조사지를</a:t>
            </a:r>
            <a:r>
              <a:rPr kumimoji="1" lang="ko-KR" altLang="en-US" dirty="0"/>
              <a:t> 제 </a:t>
            </a:r>
            <a:r>
              <a:rPr kumimoji="1" lang="en-US" altLang="ko-KR" dirty="0"/>
              <a:t>1</a:t>
            </a:r>
            <a:r>
              <a:rPr kumimoji="1" lang="ko-KR" altLang="en-US" dirty="0"/>
              <a:t>유형과 </a:t>
            </a:r>
            <a:r>
              <a:rPr kumimoji="1" lang="en-US" altLang="ko-KR" dirty="0"/>
              <a:t>2</a:t>
            </a:r>
            <a:r>
              <a:rPr kumimoji="1" lang="ko-KR" altLang="en-US" dirty="0"/>
              <a:t>유형으로 구분 지었을 때 모두 </a:t>
            </a:r>
            <a:r>
              <a:rPr kumimoji="1" lang="en-US" altLang="ko-KR" dirty="0"/>
              <a:t>2</a:t>
            </a:r>
            <a:r>
              <a:rPr kumimoji="1" lang="ko-KR" altLang="en-US" dirty="0"/>
              <a:t>유형에 속하였습니다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A154A-D509-4F46-BB23-64E1DCA6D29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012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다음으로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수치형</a:t>
            </a:r>
            <a:r>
              <a:rPr kumimoji="1" lang="ko-KR" altLang="en-US" dirty="0"/>
              <a:t> 변수의 분포를 확인해보았습니다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수치형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데이터들 모두 정규성을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갖었음</a:t>
            </a:r>
            <a:endParaRPr kumimoji="1" lang="en-US" altLang="ko-KR" dirty="0"/>
          </a:p>
          <a:p>
            <a:r>
              <a:rPr kumimoji="1" lang="ko-KR" altLang="en-US" dirty="0"/>
              <a:t>우측을 기준으로 근로소득을 나타내는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가지 데이터에 관해서는 데이터들의 분포가 평균값에 밀집해있는 높은 </a:t>
            </a:r>
            <a:r>
              <a:rPr kumimoji="1" lang="ko-KR" altLang="en-US" dirty="0" err="1"/>
              <a:t>첨도를</a:t>
            </a:r>
            <a:r>
              <a:rPr kumimoji="1" lang="ko-KR" altLang="en-US" dirty="0"/>
              <a:t> 갖고 </a:t>
            </a:r>
            <a:r>
              <a:rPr kumimoji="1" lang="ko-KR" altLang="en-US" dirty="0" err="1"/>
              <a:t>있는것을</a:t>
            </a:r>
            <a:r>
              <a:rPr kumimoji="1" lang="ko-KR" altLang="en-US" dirty="0"/>
              <a:t> 확인했습니다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A154A-D509-4F46-BB23-64E1DCA6D29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757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특히 </a:t>
            </a:r>
            <a:r>
              <a:rPr kumimoji="1" lang="en-US" altLang="ko-KR" dirty="0"/>
              <a:t>2019</a:t>
            </a:r>
            <a:r>
              <a:rPr kumimoji="1" lang="ko-KR" altLang="en-US" dirty="0"/>
              <a:t>년의 근로 시간을 묻는 </a:t>
            </a:r>
            <a:r>
              <a:rPr kumimoji="1" lang="en-US" altLang="ko-Kore-KR" dirty="0"/>
              <a:t>bq30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설문문항의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변수</a:t>
            </a:r>
            <a:r>
              <a:rPr kumimoji="1" lang="ko-KR" altLang="en-US" dirty="0"/>
              <a:t> 데이터를 확인 해본 근로 소득을 나타내는 데이터가 포함되어 있어 데이터의 </a:t>
            </a:r>
            <a:r>
              <a:rPr kumimoji="1" lang="ko-KR" altLang="en-US" dirty="0" err="1"/>
              <a:t>이상치가</a:t>
            </a:r>
            <a:r>
              <a:rPr kumimoji="1" lang="ko-KR" altLang="en-US" dirty="0"/>
              <a:t> 있는 것을 확인할 수 있었습니다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A154A-D509-4F46-BB23-64E1DCA6D29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750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다음으로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직업코드와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상관성이 높은 설문 문항에 대해서 분석을 해보았는데요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설문지의 경우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축의 스케일을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보았을때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이들의 값이 매우 낮아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상관관계를 거의 찾아볼 수 없었습니다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kumimoji="1" lang="en-US" altLang="ko-Kore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 나머지 년도에 대해서 주로 범주형 데이터가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잇었던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유형에 대한 설문 문항에 대한 연관성이 높았던 것을 알 수 있었습니다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A154A-D509-4F46-BB23-64E1DCA6D29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798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이번에는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직업코드와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상관성이 낮은 설문 문항에 대해서 분석을 해보았는데요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음의 방향으로 시각화를 진행하였을 때 앞선 결과와 비슷하게 </a:t>
            </a:r>
            <a:r>
              <a:rPr kumimoji="1" lang="en-US" altLang="ko-Kore-KR" dirty="0"/>
              <a:t>1</a:t>
            </a:r>
            <a:r>
              <a:rPr kumimoji="1" lang="ko-KR" altLang="en-US" dirty="0"/>
              <a:t>유형에 대한 설문 문항들이 직업 코드와 많은 상관성을 갖는다는 것을 </a:t>
            </a:r>
            <a:r>
              <a:rPr kumimoji="1" lang="ko-KR" altLang="en-US" dirty="0" err="1"/>
              <a:t>알게되었습니다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A154A-D509-4F46-BB23-64E1DCA6D29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209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다음으로 결측 데이터의 분포들을 확인 해보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았습니다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,18,19,20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데이터 모두 약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 정도 설문 항목에 대해서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결측치들이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결측 데이터를 분석해본 결과  </a:t>
            </a:r>
            <a:r>
              <a:rPr kumimoji="1" lang="en-US" altLang="ko-KR" dirty="0"/>
              <a:t>10%</a:t>
            </a:r>
            <a:r>
              <a:rPr kumimoji="1" lang="ko-KR" altLang="en-US" dirty="0"/>
              <a:t> 이상의 </a:t>
            </a:r>
            <a:r>
              <a:rPr kumimoji="1" lang="ko-KR" altLang="en-US" dirty="0" err="1"/>
              <a:t>결측치를</a:t>
            </a:r>
            <a:r>
              <a:rPr kumimoji="1" lang="ko-KR" altLang="en-US" dirty="0"/>
              <a:t> 갖는 변수들은 설문 문항에 대해 설문 응시 대상에 해당되지 않아 응답하지 않은 문항들 이었습니다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이들을 모두 없음이나 </a:t>
            </a:r>
            <a:r>
              <a:rPr kumimoji="1" lang="en-US" altLang="ko-KR" dirty="0"/>
              <a:t>0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변경해 주었습니다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r>
              <a:rPr kumimoji="1" lang="ko-KR" altLang="en-US" dirty="0"/>
              <a:t>나머지 설문 문항에 대해서는 데이터 누수를 고려하여 학습데이터의 </a:t>
            </a:r>
            <a:r>
              <a:rPr kumimoji="1" lang="ko-KR" altLang="en-US" dirty="0" err="1"/>
              <a:t>최빈값으로</a:t>
            </a:r>
            <a:r>
              <a:rPr kumimoji="1" lang="ko-KR" altLang="en-US" dirty="0"/>
              <a:t> 대체 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A154A-D509-4F46-BB23-64E1DCA6D29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2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2019</a:t>
            </a:r>
            <a:r>
              <a:rPr kumimoji="1" lang="ko-KR" altLang="en-US" dirty="0"/>
              <a:t>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2020</a:t>
            </a:r>
            <a:r>
              <a:rPr kumimoji="1" lang="ko-KR" altLang="en-US" dirty="0"/>
              <a:t>년 </a:t>
            </a:r>
            <a:r>
              <a:rPr kumimoji="1" lang="ko-KR" altLang="en-US" dirty="0" err="1"/>
              <a:t>결측치에</a:t>
            </a:r>
            <a:r>
              <a:rPr kumimoji="1" lang="ko-KR" altLang="en-US" dirty="0"/>
              <a:t> 대해서도 </a:t>
            </a:r>
            <a:r>
              <a:rPr kumimoji="1" lang="en-US" altLang="ko-Kore-KR" dirty="0"/>
              <a:t>2</a:t>
            </a:r>
            <a:r>
              <a:rPr kumimoji="1" lang="en-US" altLang="ko-KR" dirty="0"/>
              <a:t>017</a:t>
            </a:r>
            <a:r>
              <a:rPr kumimoji="1" lang="ko-KR" altLang="en-US" dirty="0"/>
              <a:t>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2018</a:t>
            </a:r>
            <a:r>
              <a:rPr kumimoji="1" lang="ko-KR" altLang="en-US" dirty="0"/>
              <a:t>년 </a:t>
            </a:r>
            <a:r>
              <a:rPr kumimoji="1" lang="ko-KR" altLang="en-US" dirty="0" err="1"/>
              <a:t>결측치를</a:t>
            </a:r>
            <a:r>
              <a:rPr kumimoji="1" lang="ko-KR" altLang="en-US" dirty="0"/>
              <a:t> 처리한 방식으로 </a:t>
            </a:r>
            <a:r>
              <a:rPr kumimoji="1" lang="ko-KR" altLang="en-US" dirty="0" err="1"/>
              <a:t>결측의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10</a:t>
            </a:r>
            <a:r>
              <a:rPr kumimoji="1" lang="ko-KR" altLang="en-US" dirty="0"/>
              <a:t> </a:t>
            </a:r>
            <a:r>
              <a:rPr kumimoji="1" lang="en-US" altLang="ko-KR" dirty="0"/>
              <a:t>%</a:t>
            </a:r>
            <a:r>
              <a:rPr kumimoji="1" lang="ko-KR" altLang="en-US" dirty="0"/>
              <a:t> 없음이나 </a:t>
            </a:r>
            <a:r>
              <a:rPr kumimoji="1" lang="en-US" altLang="ko-KR" dirty="0"/>
              <a:t>0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변경하고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나머지는 </a:t>
            </a:r>
            <a:r>
              <a:rPr kumimoji="1" lang="ko-KR" altLang="en-US" dirty="0" err="1"/>
              <a:t>최빈값으로</a:t>
            </a:r>
            <a:r>
              <a:rPr kumimoji="1" lang="ko-KR" altLang="en-US" dirty="0"/>
              <a:t> 대체를 해주었습니다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A154A-D509-4F46-BB23-64E1DCA6D29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530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4C318-C4D7-4D84-9E00-9D7B07F68D64}" type="datetime1">
              <a:rPr lang="ko-KR" altLang="en-US" smtClean="0"/>
              <a:t>2022. 2. 10.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F7C9D-57D4-4BF8-B377-57AB48962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346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F56E7-E2F6-40A6-9D73-4214E55596C7}" type="datetime1">
              <a:rPr lang="ko-KR" altLang="en-US" smtClean="0"/>
              <a:t>2022. 2. 10.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F7C9D-57D4-4BF8-B377-57AB48962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373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8613D-AF13-47F4-B208-018D0C2AA824}" type="datetime1">
              <a:rPr lang="ko-KR" altLang="en-US" smtClean="0"/>
              <a:t>2022. 2. 10.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F7C9D-57D4-4BF8-B377-57AB48962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629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D8959-EBAD-4CAA-ACFE-FB2AB11BF75A}" type="datetime1">
              <a:rPr lang="ko-KR" altLang="en-US" smtClean="0"/>
              <a:t>2022. 2. 10.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F7C9D-57D4-4BF8-B377-57AB48962CB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271849" y="234364"/>
            <a:ext cx="38388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주제 선정 배경</a:t>
            </a:r>
          </a:p>
        </p:txBody>
      </p:sp>
      <p:sp>
        <p:nvSpPr>
          <p:cNvPr id="15" name="직사각형 14"/>
          <p:cNvSpPr/>
          <p:nvPr userDrawn="1"/>
        </p:nvSpPr>
        <p:spPr>
          <a:xfrm>
            <a:off x="1" y="0"/>
            <a:ext cx="12191999" cy="685799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982C552-5BEB-4EE1-B8F3-53820D7FF617}"/>
              </a:ext>
            </a:extLst>
          </p:cNvPr>
          <p:cNvSpPr/>
          <p:nvPr userDrawn="1"/>
        </p:nvSpPr>
        <p:spPr>
          <a:xfrm>
            <a:off x="-54124" y="0"/>
            <a:ext cx="12246124" cy="868836"/>
          </a:xfrm>
          <a:prstGeom prst="rect">
            <a:avLst/>
          </a:prstGeom>
          <a:solidFill>
            <a:srgbClr val="706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626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C71C-BBFB-4C81-BA8D-26E464162C15}" type="datetime1">
              <a:rPr lang="ko-KR" altLang="en-US" smtClean="0"/>
              <a:t>2022. 2. 10.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F7C9D-57D4-4BF8-B377-57AB48962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260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247BB-D5F5-444C-8F17-A4DC6279CF5C}" type="datetime1">
              <a:rPr lang="ko-KR" altLang="en-US" smtClean="0"/>
              <a:t>2022. 2. 10.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F7C9D-57D4-4BF8-B377-57AB48962CB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982C552-5BEB-4EE1-B8F3-53820D7FF617}"/>
              </a:ext>
            </a:extLst>
          </p:cNvPr>
          <p:cNvSpPr/>
          <p:nvPr userDrawn="1"/>
        </p:nvSpPr>
        <p:spPr>
          <a:xfrm>
            <a:off x="-54124" y="0"/>
            <a:ext cx="12246124" cy="868836"/>
          </a:xfrm>
          <a:prstGeom prst="rect">
            <a:avLst/>
          </a:prstGeom>
          <a:solidFill>
            <a:srgbClr val="706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897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8E37-B0D2-41BE-9BC8-912AC0C15EF1}" type="datetime1">
              <a:rPr lang="ko-KR" altLang="en-US" smtClean="0"/>
              <a:t>2022. 2. 10.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F7C9D-57D4-4BF8-B377-57AB48962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338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2CFEB-8EF2-49FA-BF28-2C82B479F822}" type="datetime1">
              <a:rPr lang="ko-KR" altLang="en-US" smtClean="0"/>
              <a:t>2022. 2. 10.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F7C9D-57D4-4BF8-B377-57AB48962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49A8E-0CF7-4A07-883F-5FDA2E42A1E7}" type="datetime1">
              <a:rPr lang="ko-KR" altLang="en-US" smtClean="0"/>
              <a:t>2022. 2. 10.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F7C9D-57D4-4BF8-B377-57AB48962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747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26EA4-4713-4C4B-A27E-4E6FD6E48D5B}" type="datetime1">
              <a:rPr lang="ko-KR" altLang="en-US" smtClean="0"/>
              <a:t>2022. 2. 10.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F7C9D-57D4-4BF8-B377-57AB48962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613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5094B-F6BF-45DE-AFDA-9D7533143B81}" type="datetime1">
              <a:rPr lang="ko-KR" altLang="en-US" smtClean="0"/>
              <a:t>2022. 2. 10.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F7C9D-57D4-4BF8-B377-57AB48962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034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8EAA3A-DADD-47E9-A705-FB1295620DD5}" type="datetime1">
              <a:rPr lang="ko-KR" altLang="en-US" smtClean="0"/>
              <a:t>2022. 2. 10.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5F7C9D-57D4-4BF8-B377-57AB48962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641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5.wdp"/><Relationship Id="rId3" Type="http://schemas.openxmlformats.org/officeDocument/2006/relationships/image" Target="../media/image6.png"/><Relationship Id="rId7" Type="http://schemas.microsoft.com/office/2007/relationships/hdphoto" Target="../media/hdphoto2.wdp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6.png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C982C552-5BEB-4EE1-B8F3-53820D7FF617}"/>
              </a:ext>
            </a:extLst>
          </p:cNvPr>
          <p:cNvSpPr/>
          <p:nvPr/>
        </p:nvSpPr>
        <p:spPr>
          <a:xfrm>
            <a:off x="4442604" y="5270740"/>
            <a:ext cx="7749396" cy="879894"/>
          </a:xfrm>
          <a:prstGeom prst="rect">
            <a:avLst/>
          </a:prstGeom>
          <a:solidFill>
            <a:srgbClr val="706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DFE1C3-20DE-4E50-8D43-C2130FC4B806}"/>
              </a:ext>
            </a:extLst>
          </p:cNvPr>
          <p:cNvSpPr txBox="1"/>
          <p:nvPr/>
        </p:nvSpPr>
        <p:spPr>
          <a:xfrm>
            <a:off x="1547004" y="5418299"/>
            <a:ext cx="10524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팀</a:t>
            </a:r>
            <a:r>
              <a:rPr lang="ko-KR" alt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명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dhgudxor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4469" y="2045010"/>
            <a:ext cx="11173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KNOW</a:t>
            </a:r>
            <a:r>
              <a:rPr lang="ko-KR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기반 직업 추천 알고리즘 경진대회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C175ED-01C0-324A-8EE2-C96828FBD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618" y="90247"/>
            <a:ext cx="2369669" cy="461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7F3036-E940-D047-9334-9F0B7997795F}"/>
              </a:ext>
            </a:extLst>
          </p:cNvPr>
          <p:cNvSpPr txBox="1"/>
          <p:nvPr/>
        </p:nvSpPr>
        <p:spPr>
          <a:xfrm>
            <a:off x="-4867472" y="6457504"/>
            <a:ext cx="11173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주관 </a:t>
            </a:r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데이콘</a:t>
            </a:r>
            <a:endParaRPr lang="ko-KR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CCEAEB-C6A6-CB46-AC77-3C04E0B69ECF}"/>
              </a:ext>
            </a:extLst>
          </p:cNvPr>
          <p:cNvSpPr txBox="1"/>
          <p:nvPr/>
        </p:nvSpPr>
        <p:spPr>
          <a:xfrm>
            <a:off x="-4599843" y="6150633"/>
            <a:ext cx="11173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주최 </a:t>
            </a:r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 한국고용정보원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2C9C77-A764-C749-89D3-7C817AF67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6" y="19470"/>
            <a:ext cx="2304430" cy="62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519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FE35853D-FE7D-8C4D-9274-74D5BF0E0A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9" t="7374" r="8179"/>
          <a:stretch/>
        </p:blipFill>
        <p:spPr>
          <a:xfrm>
            <a:off x="6191615" y="1520208"/>
            <a:ext cx="5764949" cy="314324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3898B7B-7AF3-FE4A-BD25-ADF77B0BCC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2" t="5645" r="7413"/>
          <a:stretch/>
        </p:blipFill>
        <p:spPr>
          <a:xfrm>
            <a:off x="101149" y="1467378"/>
            <a:ext cx="5752864" cy="3143242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71848" y="234364"/>
            <a:ext cx="73283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결측 데이터 분포 확인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F25F7C9D-57D4-4BF8-B377-57AB48962CBB}" type="slidenum">
              <a:rPr lang="ko-KR" altLang="en-US" smtClean="0"/>
              <a:t>10</a:t>
            </a:fld>
            <a:r>
              <a:rPr lang="ko-KR" altLang="en-US" dirty="0"/>
              <a:t> </a:t>
            </a:r>
            <a:r>
              <a:rPr lang="en-US" altLang="ko-KR" dirty="0"/>
              <a:t>/ 17</a:t>
            </a:r>
            <a:endParaRPr lang="ko-KR" altLang="en-US" dirty="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D6FCBAC-B6EC-304D-B5B4-575EFA523A8D}"/>
              </a:ext>
            </a:extLst>
          </p:cNvPr>
          <p:cNvSpPr/>
          <p:nvPr/>
        </p:nvSpPr>
        <p:spPr>
          <a:xfrm>
            <a:off x="181571" y="1363041"/>
            <a:ext cx="5640313" cy="3247581"/>
          </a:xfrm>
          <a:prstGeom prst="roundRect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647F7A00-208D-FA40-A4CB-AF8FC919811B}"/>
              </a:ext>
            </a:extLst>
          </p:cNvPr>
          <p:cNvSpPr/>
          <p:nvPr/>
        </p:nvSpPr>
        <p:spPr>
          <a:xfrm>
            <a:off x="6213776" y="1363040"/>
            <a:ext cx="5796653" cy="3247581"/>
          </a:xfrm>
          <a:prstGeom prst="roundRect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F58EC8D-3240-3B4D-950A-CD0B644C3AAC}"/>
              </a:ext>
            </a:extLst>
          </p:cNvPr>
          <p:cNvSpPr/>
          <p:nvPr/>
        </p:nvSpPr>
        <p:spPr>
          <a:xfrm>
            <a:off x="21111128" y="9103447"/>
            <a:ext cx="674519" cy="22264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70D57C-2713-F741-BD39-B27C09B25D7C}"/>
              </a:ext>
            </a:extLst>
          </p:cNvPr>
          <p:cNvSpPr txBox="1"/>
          <p:nvPr/>
        </p:nvSpPr>
        <p:spPr>
          <a:xfrm>
            <a:off x="893852" y="5478230"/>
            <a:ext cx="10202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E02020"/>
                </a:solidFill>
                <a:latin typeface="나눔바른펜" panose="020B0600000101010101" charset="-127"/>
                <a:ea typeface="나눔바른펜" panose="020B0600000101010101" charset="-127"/>
              </a:rPr>
              <a:t>10%</a:t>
            </a:r>
            <a:r>
              <a:rPr lang="ko-KR" altLang="en-US" sz="2000" b="1" dirty="0">
                <a:solidFill>
                  <a:srgbClr val="E02020"/>
                </a:solidFill>
                <a:latin typeface="나눔바른펜" panose="020B0600000101010101" charset="-127"/>
                <a:ea typeface="나눔바른펜" panose="020B0600000101010101" charset="-127"/>
              </a:rPr>
              <a:t> 이상의 </a:t>
            </a:r>
            <a:r>
              <a:rPr lang="ko-KR" altLang="en-US" sz="2000" b="1" dirty="0" err="1">
                <a:solidFill>
                  <a:srgbClr val="E02020"/>
                </a:solidFill>
                <a:latin typeface="나눔바른펜" panose="020B0600000101010101" charset="-127"/>
                <a:ea typeface="나눔바른펜" panose="020B0600000101010101" charset="-127"/>
              </a:rPr>
              <a:t>결측치</a:t>
            </a:r>
            <a:r>
              <a:rPr lang="ko-KR" altLang="en-US" sz="2000" dirty="0" err="1">
                <a:latin typeface="나눔바른펜" panose="020B0600000101010101" charset="-127"/>
                <a:ea typeface="나눔바른펜" panose="020B0600000101010101" charset="-127"/>
              </a:rPr>
              <a:t>를</a:t>
            </a:r>
            <a:r>
              <a:rPr lang="ko-KR" altLang="en-US" sz="2000" dirty="0">
                <a:latin typeface="나눔바른펜" panose="020B0600000101010101" charset="-127"/>
                <a:ea typeface="나눔바른펜" panose="020B0600000101010101" charset="-127"/>
              </a:rPr>
              <a:t> 갖는 설문 문항들의 경우 응시 대상에 해당되지 않은 경우 </a:t>
            </a:r>
            <a:r>
              <a:rPr lang="en-US" altLang="ko-KR" sz="2000" dirty="0">
                <a:latin typeface="나눔바른펜" panose="020B0600000101010101" charset="-127"/>
                <a:ea typeface="나눔바른펜" panose="020B0600000101010101" charset="-127"/>
              </a:rPr>
              <a:t>-&gt;</a:t>
            </a:r>
            <a:r>
              <a:rPr lang="ko-KR" altLang="en-US" sz="2000" dirty="0">
                <a:latin typeface="나눔바른펜" panose="020B0600000101010101" charset="-127"/>
                <a:ea typeface="나눔바른펜" panose="020B0600000101010101" charset="-127"/>
              </a:rPr>
              <a:t> </a:t>
            </a:r>
            <a:r>
              <a:rPr lang="en-US" altLang="ko-KR" sz="2000" dirty="0">
                <a:latin typeface="나눔바른펜" panose="020B0600000101010101" charset="-127"/>
                <a:ea typeface="나눔바른펜" panose="020B0600000101010101" charset="-127"/>
              </a:rPr>
              <a:t>‘</a:t>
            </a:r>
            <a:r>
              <a:rPr lang="ko-KR" altLang="en-US" sz="2000" dirty="0">
                <a:latin typeface="나눔바른펜" panose="020B0600000101010101" charset="-127"/>
                <a:ea typeface="나눔바른펜" panose="020B0600000101010101" charset="-127"/>
              </a:rPr>
              <a:t>없음</a:t>
            </a:r>
            <a:r>
              <a:rPr lang="en-US" altLang="ko-KR" sz="2000" dirty="0">
                <a:latin typeface="나눔바른펜" panose="020B0600000101010101" charset="-127"/>
                <a:ea typeface="나눔바른펜" panose="020B0600000101010101" charset="-127"/>
              </a:rPr>
              <a:t>’</a:t>
            </a:r>
            <a:r>
              <a:rPr lang="ko-KR" altLang="en-US" sz="2000" dirty="0">
                <a:latin typeface="나눔바른펜" panose="020B0600000101010101" charset="-127"/>
                <a:ea typeface="나눔바른펜" panose="020B0600000101010101" charset="-127"/>
              </a:rPr>
              <a:t> 혹은 </a:t>
            </a:r>
            <a:r>
              <a:rPr lang="en-US" altLang="ko-KR" sz="2000" dirty="0">
                <a:latin typeface="나눔바른펜" panose="020B0600000101010101" charset="-127"/>
                <a:ea typeface="나눔바른펜" panose="020B0600000101010101" charset="-127"/>
              </a:rPr>
              <a:t>0</a:t>
            </a:r>
            <a:r>
              <a:rPr lang="ko-KR" altLang="en-US" sz="2000" dirty="0">
                <a:latin typeface="나눔바른펜" panose="020B0600000101010101" charset="-127"/>
                <a:ea typeface="나눔바른펜" panose="020B0600000101010101" charset="-127"/>
              </a:rPr>
              <a:t> </a:t>
            </a:r>
            <a:r>
              <a:rPr lang="ko-KR" altLang="en-US" sz="2000" dirty="0" err="1">
                <a:latin typeface="나눔바른펜" panose="020B0600000101010101" charset="-127"/>
                <a:ea typeface="나눔바른펜" panose="020B0600000101010101" charset="-127"/>
              </a:rPr>
              <a:t>으로</a:t>
            </a:r>
            <a:r>
              <a:rPr lang="ko-KR" altLang="en-US" sz="2000" dirty="0">
                <a:latin typeface="나눔바른펜" panose="020B0600000101010101" charset="-127"/>
                <a:ea typeface="나눔바른펜" panose="020B0600000101010101" charset="-127"/>
              </a:rPr>
              <a:t> 변경</a:t>
            </a:r>
            <a:endParaRPr lang="en-US" altLang="ko-KR" sz="2000" dirty="0">
              <a:latin typeface="나눔바른펜" panose="020B0600000101010101" charset="-127"/>
              <a:ea typeface="나눔바른펜" panose="020B0600000101010101" charset="-127"/>
            </a:endParaRPr>
          </a:p>
          <a:p>
            <a:pPr algn="ctr"/>
            <a:r>
              <a:rPr lang="ko-KR" altLang="en-US" sz="2000" dirty="0">
                <a:latin typeface="나눔바른펜" panose="020B0600000101010101" charset="-127"/>
                <a:ea typeface="나눔바른펜" panose="020B0600000101010101" charset="-127"/>
              </a:rPr>
              <a:t>나머지 설문 문항에 대해서는 </a:t>
            </a:r>
            <a:r>
              <a:rPr lang="en-US" altLang="ko-KR" sz="2000" b="1" dirty="0">
                <a:solidFill>
                  <a:srgbClr val="E02020"/>
                </a:solidFill>
                <a:latin typeface="나눔바른펜" panose="020B0600000101010101" charset="-127"/>
                <a:ea typeface="나눔바른펜" panose="020B0600000101010101" charset="-127"/>
              </a:rPr>
              <a:t>Data Leakage(</a:t>
            </a:r>
            <a:r>
              <a:rPr lang="ko-KR" altLang="en-US" sz="2000" b="1" dirty="0">
                <a:solidFill>
                  <a:srgbClr val="E02020"/>
                </a:solidFill>
                <a:latin typeface="나눔바른펜" panose="020B0600000101010101" charset="-127"/>
                <a:ea typeface="나눔바른펜" panose="020B0600000101010101" charset="-127"/>
              </a:rPr>
              <a:t>데이터 누수</a:t>
            </a:r>
            <a:r>
              <a:rPr lang="en-US" altLang="ko-KR" sz="2000" b="1" dirty="0">
                <a:solidFill>
                  <a:srgbClr val="E02020"/>
                </a:solidFill>
                <a:latin typeface="나눔바른펜" panose="020B0600000101010101" charset="-127"/>
                <a:ea typeface="나눔바른펜" panose="020B0600000101010101" charset="-127"/>
              </a:rPr>
              <a:t>)</a:t>
            </a:r>
            <a:r>
              <a:rPr lang="ko-KR" altLang="en-US" sz="2000" dirty="0" err="1">
                <a:latin typeface="나눔바른펜" panose="020B0600000101010101" charset="-127"/>
                <a:ea typeface="나눔바른펜" panose="020B0600000101010101" charset="-127"/>
              </a:rPr>
              <a:t>를</a:t>
            </a:r>
            <a:r>
              <a:rPr lang="ko-KR" altLang="en-US" sz="2000" dirty="0">
                <a:latin typeface="나눔바른펜" panose="020B0600000101010101" charset="-127"/>
                <a:ea typeface="나눔바른펜" panose="020B0600000101010101" charset="-127"/>
              </a:rPr>
              <a:t> 고려하여 학습데이터의 </a:t>
            </a:r>
            <a:r>
              <a:rPr lang="ko-KR" altLang="en-US" sz="2000" dirty="0" err="1">
                <a:latin typeface="나눔바른펜" panose="020B0600000101010101" charset="-127"/>
                <a:ea typeface="나눔바른펜" panose="020B0600000101010101" charset="-127"/>
              </a:rPr>
              <a:t>최빈값으로</a:t>
            </a:r>
            <a:r>
              <a:rPr lang="ko-KR" altLang="en-US" sz="2000" dirty="0">
                <a:latin typeface="나눔바른펜" panose="020B0600000101010101" charset="-127"/>
                <a:ea typeface="나눔바른펜" panose="020B0600000101010101" charset="-127"/>
              </a:rPr>
              <a:t> 대체</a:t>
            </a:r>
            <a:endParaRPr lang="en-US" altLang="ko-KR" sz="2000" dirty="0"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4E66B4-0F11-C04B-B78E-AD0C4EC8067A}"/>
              </a:ext>
            </a:extLst>
          </p:cNvPr>
          <p:cNvSpPr/>
          <p:nvPr/>
        </p:nvSpPr>
        <p:spPr>
          <a:xfrm>
            <a:off x="801236" y="5362832"/>
            <a:ext cx="10577591" cy="1031016"/>
          </a:xfrm>
          <a:prstGeom prst="roundRect">
            <a:avLst/>
          </a:prstGeom>
          <a:noFill/>
          <a:ln w="57150">
            <a:solidFill>
              <a:srgbClr val="905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7BCB6F2-C56F-3345-8A79-EC55405A634B}"/>
              </a:ext>
            </a:extLst>
          </p:cNvPr>
          <p:cNvSpPr/>
          <p:nvPr/>
        </p:nvSpPr>
        <p:spPr>
          <a:xfrm>
            <a:off x="8667789" y="5569011"/>
            <a:ext cx="413538" cy="216358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9624059-23D2-A243-B66A-7CB9D70A5B73}"/>
              </a:ext>
            </a:extLst>
          </p:cNvPr>
          <p:cNvSpPr/>
          <p:nvPr/>
        </p:nvSpPr>
        <p:spPr>
          <a:xfrm>
            <a:off x="9682516" y="5569011"/>
            <a:ext cx="233432" cy="216358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C3BF73-1E91-2541-AB73-D31A4A61ED8D}"/>
              </a:ext>
            </a:extLst>
          </p:cNvPr>
          <p:cNvSpPr/>
          <p:nvPr/>
        </p:nvSpPr>
        <p:spPr>
          <a:xfrm>
            <a:off x="9069866" y="5896179"/>
            <a:ext cx="666007" cy="216358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699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79C933D6-682F-C143-9EC8-2C9412B9E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165074"/>
              </p:ext>
            </p:extLst>
          </p:nvPr>
        </p:nvGraphicFramePr>
        <p:xfrm>
          <a:off x="2285839" y="3398433"/>
          <a:ext cx="2604022" cy="2618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20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20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37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데이터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독립변수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갯수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2017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년 설문 데이터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154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7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2018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년 설문 데이터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139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37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2019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년 설문 데이터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151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3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2020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년 설문 데이터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183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71848" y="234364"/>
            <a:ext cx="73283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Feature</a:t>
            </a:r>
            <a:r>
              <a:rPr lang="ko-KR" altLang="en-US" sz="25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Engineering</a:t>
            </a:r>
            <a:endParaRPr lang="ko-KR" altLang="en-US" sz="25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F25F7C9D-57D4-4BF8-B377-57AB48962CBB}" type="slidenum">
              <a:rPr lang="ko-KR" altLang="en-US" smtClean="0"/>
              <a:t>11</a:t>
            </a:fld>
            <a:r>
              <a:rPr lang="ko-KR" altLang="en-US" dirty="0"/>
              <a:t> </a:t>
            </a:r>
            <a:r>
              <a:rPr lang="en-US" altLang="ko-KR" dirty="0"/>
              <a:t>/ 17</a:t>
            </a:r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F58EC8D-3240-3B4D-950A-CD0B644C3AAC}"/>
              </a:ext>
            </a:extLst>
          </p:cNvPr>
          <p:cNvSpPr/>
          <p:nvPr/>
        </p:nvSpPr>
        <p:spPr>
          <a:xfrm>
            <a:off x="21111128" y="9103447"/>
            <a:ext cx="674519" cy="22264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60F3B61C-5A2E-954B-8AF4-5A83F07C40AA}"/>
              </a:ext>
            </a:extLst>
          </p:cNvPr>
          <p:cNvSpPr/>
          <p:nvPr/>
        </p:nvSpPr>
        <p:spPr>
          <a:xfrm>
            <a:off x="271848" y="1061856"/>
            <a:ext cx="11389321" cy="1867082"/>
          </a:xfrm>
          <a:prstGeom prst="roundRect">
            <a:avLst>
              <a:gd name="adj" fmla="val 5973"/>
            </a:avLst>
          </a:prstGeom>
          <a:noFill/>
          <a:ln w="31750">
            <a:solidFill>
              <a:srgbClr val="9E60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49135FA-E530-FE4C-A00D-0A9AC08D0DDA}"/>
              </a:ext>
            </a:extLst>
          </p:cNvPr>
          <p:cNvSpPr/>
          <p:nvPr/>
        </p:nvSpPr>
        <p:spPr>
          <a:xfrm>
            <a:off x="329511" y="1129330"/>
            <a:ext cx="11331658" cy="1677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sz="2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특징 추출</a:t>
            </a:r>
            <a:r>
              <a:rPr lang="en-US" altLang="ko-KR" sz="2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]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서술형 문항들에 대해서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업무에 요구되는 자격증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’,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직전 직업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’,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전직 가능 직업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’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등 직업을 추천하는데 있어 중요한 항목들이 포함</a:t>
            </a: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서술형 설문 문항들에 대해 키워드를 중심으로 원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-</a:t>
            </a:r>
            <a:r>
              <a:rPr lang="ko-KR" altLang="en-US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핫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인코딩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(one-hot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encoding)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진행</a:t>
            </a: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E65CCFE-A7EB-B641-9BF8-D9770A6C36ED}"/>
              </a:ext>
            </a:extLst>
          </p:cNvPr>
          <p:cNvSpPr/>
          <p:nvPr/>
        </p:nvSpPr>
        <p:spPr>
          <a:xfrm>
            <a:off x="4512945" y="2347871"/>
            <a:ext cx="2771433" cy="177488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BBA40152-2712-2F42-BE74-1CB244F00FAF}"/>
              </a:ext>
            </a:extLst>
          </p:cNvPr>
          <p:cNvSpPr/>
          <p:nvPr/>
        </p:nvSpPr>
        <p:spPr>
          <a:xfrm>
            <a:off x="2867753" y="6017158"/>
            <a:ext cx="1461250" cy="519523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원</a:t>
            </a:r>
            <a:r>
              <a:rPr lang="en-US" altLang="ko-KR" sz="14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</a:t>
            </a:r>
            <a:r>
              <a:rPr lang="ko-KR" altLang="en-US" sz="1400" dirty="0" err="1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핫</a:t>
            </a:r>
            <a:r>
              <a:rPr lang="ko-KR" altLang="en-US" sz="14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인코딩</a:t>
            </a:r>
            <a:r>
              <a:rPr lang="ko-KR" altLang="en-US" sz="14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이전</a:t>
            </a: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B122C0A-8AAF-784F-A266-C0B2F081B25B}"/>
              </a:ext>
            </a:extLst>
          </p:cNvPr>
          <p:cNvSpPr/>
          <p:nvPr/>
        </p:nvSpPr>
        <p:spPr>
          <a:xfrm>
            <a:off x="2132236" y="3317033"/>
            <a:ext cx="2932285" cy="2772044"/>
          </a:xfrm>
          <a:prstGeom prst="roundRect">
            <a:avLst/>
          </a:prstGeom>
          <a:noFill/>
          <a:ln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A16E96-0474-BB48-A653-E5A21C066F4F}"/>
              </a:ext>
            </a:extLst>
          </p:cNvPr>
          <p:cNvSpPr txBox="1"/>
          <p:nvPr/>
        </p:nvSpPr>
        <p:spPr>
          <a:xfrm>
            <a:off x="1500027" y="74795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C2283EEA-978A-2A48-98CA-6F45A561FD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291667"/>
              </p:ext>
            </p:extLst>
          </p:nvPr>
        </p:nvGraphicFramePr>
        <p:xfrm>
          <a:off x="7154087" y="3386445"/>
          <a:ext cx="2604022" cy="2618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20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20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37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데이터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독립변수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갯수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2017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년 설문 데이터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1,341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7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2018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년 설문 데이터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1,452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37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2019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년 설문 데이터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1,167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3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2020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년 설문 데이터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950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ECB8EF0-3BA1-3C4E-9267-AF4721387EC0}"/>
              </a:ext>
            </a:extLst>
          </p:cNvPr>
          <p:cNvSpPr/>
          <p:nvPr/>
        </p:nvSpPr>
        <p:spPr>
          <a:xfrm>
            <a:off x="7736001" y="6005170"/>
            <a:ext cx="1461250" cy="519523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원</a:t>
            </a:r>
            <a:r>
              <a:rPr lang="en-US" altLang="ko-KR" sz="14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</a:t>
            </a:r>
            <a:r>
              <a:rPr lang="ko-KR" altLang="en-US" sz="1400" dirty="0" err="1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핫</a:t>
            </a:r>
            <a:r>
              <a:rPr lang="ko-KR" altLang="en-US" sz="14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인코딩</a:t>
            </a:r>
            <a:r>
              <a:rPr lang="ko-KR" altLang="en-US" sz="14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이후</a:t>
            </a: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B1066763-C77F-6D40-9F0C-2E4DCDC8B225}"/>
              </a:ext>
            </a:extLst>
          </p:cNvPr>
          <p:cNvSpPr/>
          <p:nvPr/>
        </p:nvSpPr>
        <p:spPr>
          <a:xfrm>
            <a:off x="7000484" y="3305045"/>
            <a:ext cx="2932285" cy="2772044"/>
          </a:xfrm>
          <a:prstGeom prst="roundRect">
            <a:avLst/>
          </a:prstGeom>
          <a:noFill/>
          <a:ln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오른쪽 화살표 28">
            <a:extLst>
              <a:ext uri="{FF2B5EF4-FFF2-40B4-BE49-F238E27FC236}">
                <a16:creationId xmlns:a16="http://schemas.microsoft.com/office/drawing/2014/main" id="{5B10E796-E7BF-1D48-A638-FB57026F85D4}"/>
              </a:ext>
            </a:extLst>
          </p:cNvPr>
          <p:cNvSpPr/>
          <p:nvPr/>
        </p:nvSpPr>
        <p:spPr>
          <a:xfrm>
            <a:off x="5694502" y="4432633"/>
            <a:ext cx="706298" cy="475755"/>
          </a:xfrm>
          <a:prstGeom prst="rightArrow">
            <a:avLst/>
          </a:prstGeom>
          <a:solidFill>
            <a:srgbClr val="763B00"/>
          </a:solidFill>
          <a:ln>
            <a:solidFill>
              <a:srgbClr val="763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63B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906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03229D87-3A04-3D4B-AE1C-8DAE81654C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491906"/>
              </p:ext>
            </p:extLst>
          </p:nvPr>
        </p:nvGraphicFramePr>
        <p:xfrm>
          <a:off x="1177482" y="1331775"/>
          <a:ext cx="9482440" cy="4565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6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6488">
                  <a:extLst>
                    <a:ext uri="{9D8B030D-6E8A-4147-A177-3AD203B41FA5}">
                      <a16:colId xmlns:a16="http://schemas.microsoft.com/office/drawing/2014/main" val="1023899567"/>
                    </a:ext>
                  </a:extLst>
                </a:gridCol>
                <a:gridCol w="1896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6488">
                  <a:extLst>
                    <a:ext uri="{9D8B030D-6E8A-4147-A177-3AD203B41FA5}">
                      <a16:colId xmlns:a16="http://schemas.microsoft.com/office/drawing/2014/main" val="4062283569"/>
                    </a:ext>
                  </a:extLst>
                </a:gridCol>
                <a:gridCol w="1896488">
                  <a:extLst>
                    <a:ext uri="{9D8B030D-6E8A-4147-A177-3AD203B41FA5}">
                      <a16:colId xmlns:a16="http://schemas.microsoft.com/office/drawing/2014/main" val="2775801073"/>
                    </a:ext>
                  </a:extLst>
                </a:gridCol>
              </a:tblGrid>
              <a:tr h="760834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2017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년 설문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2018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년 설문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2019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년 설문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2020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년 설문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0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RandomForest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0.579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0.596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0.58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0.592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0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DecisionTree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0.369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0.399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0.40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0.348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0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SVM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0.165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0.325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0.29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0.213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0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XGBoost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0.075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0.064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0.058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0.041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0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LightGBM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0.054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0.074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0.068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0.067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708776"/>
                  </a:ext>
                </a:extLst>
              </a:tr>
            </a:tbl>
          </a:graphicData>
        </a:graphic>
      </p:graphicFrame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71848" y="234364"/>
            <a:ext cx="73283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ML </a:t>
            </a:r>
            <a:r>
              <a:rPr lang="ko-KR" altLang="en-US" sz="25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기반 모델 비교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F25F7C9D-57D4-4BF8-B377-57AB48962CBB}" type="slidenum">
              <a:rPr lang="ko-KR" altLang="en-US" smtClean="0"/>
              <a:t>12</a:t>
            </a:fld>
            <a:r>
              <a:rPr lang="ko-KR" altLang="en-US" dirty="0"/>
              <a:t> </a:t>
            </a:r>
            <a:r>
              <a:rPr lang="en-US" altLang="ko-KR" dirty="0"/>
              <a:t>/ 17</a:t>
            </a:r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F58EC8D-3240-3B4D-950A-CD0B644C3AAC}"/>
              </a:ext>
            </a:extLst>
          </p:cNvPr>
          <p:cNvSpPr/>
          <p:nvPr/>
        </p:nvSpPr>
        <p:spPr>
          <a:xfrm>
            <a:off x="21111128" y="9103447"/>
            <a:ext cx="674519" cy="22264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25BB97B-3617-1F47-86E9-3D08595DE279}"/>
              </a:ext>
            </a:extLst>
          </p:cNvPr>
          <p:cNvSpPr/>
          <p:nvPr/>
        </p:nvSpPr>
        <p:spPr>
          <a:xfrm>
            <a:off x="1023879" y="1178457"/>
            <a:ext cx="9925772" cy="4811648"/>
          </a:xfrm>
          <a:prstGeom prst="roundRect">
            <a:avLst/>
          </a:prstGeom>
          <a:noFill/>
          <a:ln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A85F00-EC6B-914F-ABD6-0437F82833D2}"/>
              </a:ext>
            </a:extLst>
          </p:cNvPr>
          <p:cNvSpPr txBox="1"/>
          <p:nvPr/>
        </p:nvSpPr>
        <p:spPr>
          <a:xfrm>
            <a:off x="2457316" y="6286206"/>
            <a:ext cx="7277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5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가지의 모델 중 성능이 가장 우수한 </a:t>
            </a:r>
            <a:r>
              <a:rPr lang="en-US" altLang="ko-KR" sz="20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RandomForest</a:t>
            </a:r>
            <a:r>
              <a:rPr lang="ko-KR" altLang="en-US" sz="20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를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학습 모델로 선정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ECDC4C4-88C7-0749-A581-922B883BE4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886" y="6238310"/>
            <a:ext cx="345911" cy="2851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ADCADCC-61EC-EB49-9A8B-0CB715C0F9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41208" y="6251227"/>
            <a:ext cx="345911" cy="28514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487529-A7CD-FE49-B063-3D4049286705}"/>
              </a:ext>
            </a:extLst>
          </p:cNvPr>
          <p:cNvSpPr/>
          <p:nvPr/>
        </p:nvSpPr>
        <p:spPr>
          <a:xfrm>
            <a:off x="6188478" y="6393279"/>
            <a:ext cx="1343635" cy="228372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772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71848" y="234364"/>
            <a:ext cx="73283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모델 구축 및 검증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F25F7C9D-57D4-4BF8-B377-57AB48962CBB}" type="slidenum">
              <a:rPr lang="ko-KR" altLang="en-US" smtClean="0"/>
              <a:t>13</a:t>
            </a:fld>
            <a:r>
              <a:rPr lang="ko-KR" altLang="en-US" dirty="0"/>
              <a:t> </a:t>
            </a:r>
            <a:r>
              <a:rPr lang="en-US" altLang="ko-KR" dirty="0"/>
              <a:t>/ 17</a:t>
            </a:r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F58EC8D-3240-3B4D-950A-CD0B644C3AAC}"/>
              </a:ext>
            </a:extLst>
          </p:cNvPr>
          <p:cNvSpPr/>
          <p:nvPr/>
        </p:nvSpPr>
        <p:spPr>
          <a:xfrm>
            <a:off x="21111128" y="9103447"/>
            <a:ext cx="674519" cy="22264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44A5495-F804-FF49-BBC7-33FBB3B7BC3B}"/>
              </a:ext>
            </a:extLst>
          </p:cNvPr>
          <p:cNvSpPr/>
          <p:nvPr/>
        </p:nvSpPr>
        <p:spPr>
          <a:xfrm>
            <a:off x="546101" y="1158767"/>
            <a:ext cx="11376268" cy="5013433"/>
          </a:xfrm>
          <a:prstGeom prst="roundRect">
            <a:avLst>
              <a:gd name="adj" fmla="val 5764"/>
            </a:avLst>
          </a:prstGeom>
          <a:noFill/>
          <a:ln w="31750">
            <a:solidFill>
              <a:srgbClr val="9E60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ECC968-6360-2E42-8A79-3766726DEE9D}"/>
              </a:ext>
            </a:extLst>
          </p:cNvPr>
          <p:cNvSpPr txBox="1"/>
          <p:nvPr/>
        </p:nvSpPr>
        <p:spPr>
          <a:xfrm>
            <a:off x="921827" y="1393124"/>
            <a:ext cx="10813541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모델 구축</a:t>
            </a:r>
            <a:r>
              <a:rPr lang="en-US" altLang="ko-KR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]</a:t>
            </a:r>
          </a:p>
          <a:p>
            <a:endParaRPr lang="en-US" altLang="ko-KR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RandomForest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모델을 이용하여 </a:t>
            </a:r>
            <a:r>
              <a:rPr lang="ko-KR" altLang="en-US" sz="16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직업추천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모델을 구축함</a:t>
            </a:r>
            <a:endParaRPr lang="en-US" altLang="ko-KR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모델 성능을 높이기 위한 방법</a:t>
            </a:r>
            <a:r>
              <a:rPr lang="en-US" altLang="ko-KR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]</a:t>
            </a:r>
          </a:p>
          <a:p>
            <a:endParaRPr lang="en-US" altLang="ko-KR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6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MinMaxScaler</a:t>
            </a:r>
            <a:r>
              <a:rPr lang="ko-KR" altLang="en-US" sz="16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를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사용하여 변수들의 값을 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0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~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사이로 스케일링 진행</a:t>
            </a:r>
            <a:endParaRPr lang="en-US" altLang="ko-KR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6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RandomForest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안의 </a:t>
            </a:r>
            <a:r>
              <a:rPr lang="ko-KR" altLang="en-US" sz="16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결정트리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6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갯수를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의미하는 </a:t>
            </a:r>
            <a:r>
              <a:rPr lang="en-US" altLang="ko-KR" sz="16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n_estimator</a:t>
            </a:r>
            <a:r>
              <a:rPr lang="ko-KR" altLang="en-US" sz="16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를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3000 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이상으로 </a:t>
            </a:r>
            <a:r>
              <a:rPr lang="ko-KR" altLang="en-US" sz="16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하이퍼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6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파라미터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튜닝 작업 진행</a:t>
            </a:r>
            <a:endParaRPr lang="en-US" altLang="ko-KR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최종 모델 </a:t>
            </a:r>
            <a:r>
              <a:rPr lang="ko-KR" altLang="en-US" sz="16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예측시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학습 </a:t>
            </a:r>
            <a:r>
              <a:rPr lang="ko-KR" altLang="en-US" sz="16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데이터셋과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검증 </a:t>
            </a:r>
            <a:r>
              <a:rPr lang="ko-KR" altLang="en-US" sz="16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데이터셋을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구분하지 않고 학습 데이터 셋을 최대한 활용</a:t>
            </a:r>
            <a:endParaRPr lang="en-US" altLang="ko-KR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최종 리더보드 점수</a:t>
            </a:r>
            <a:r>
              <a:rPr lang="en-US" altLang="ko-KR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]</a:t>
            </a:r>
          </a:p>
          <a:p>
            <a:endParaRPr lang="en-US" altLang="ko-KR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PUBLIC SCORE : 0.70555</a:t>
            </a:r>
          </a:p>
          <a:p>
            <a:endParaRPr lang="en-US" altLang="ko-KR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PRIVATE SCORE : 0.70539</a:t>
            </a:r>
            <a:endParaRPr lang="ko-KR" altLang="en-US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74FCA4-1520-1047-8D89-0940EEA44AD5}"/>
              </a:ext>
            </a:extLst>
          </p:cNvPr>
          <p:cNvSpPr/>
          <p:nvPr/>
        </p:nvSpPr>
        <p:spPr>
          <a:xfrm>
            <a:off x="1000691" y="3133011"/>
            <a:ext cx="1095736" cy="168751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E9081D-82E0-DC4F-8231-E75EB19FD22D}"/>
              </a:ext>
            </a:extLst>
          </p:cNvPr>
          <p:cNvSpPr/>
          <p:nvPr/>
        </p:nvSpPr>
        <p:spPr>
          <a:xfrm>
            <a:off x="6728125" y="3615611"/>
            <a:ext cx="1604268" cy="168751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8DB4D03-F326-9746-BFD8-13AE05647E70}"/>
              </a:ext>
            </a:extLst>
          </p:cNvPr>
          <p:cNvSpPr/>
          <p:nvPr/>
        </p:nvSpPr>
        <p:spPr>
          <a:xfrm>
            <a:off x="2309718" y="4098211"/>
            <a:ext cx="2135282" cy="168751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478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FA5B1CC2-8775-D04A-BBDA-458A8B0185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8807" r="8834" b="8053"/>
          <a:stretch/>
        </p:blipFill>
        <p:spPr>
          <a:xfrm>
            <a:off x="6306680" y="1299133"/>
            <a:ext cx="5510781" cy="4287600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71848" y="234364"/>
            <a:ext cx="73283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결과분석 </a:t>
            </a:r>
            <a:r>
              <a:rPr lang="en-US" altLang="ko-KR" sz="25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–</a:t>
            </a:r>
            <a:r>
              <a:rPr lang="ko-KR" altLang="en-US" sz="25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모델의 변수 중요도 분석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F25F7C9D-57D4-4BF8-B377-57AB48962CBB}" type="slidenum">
              <a:rPr lang="ko-KR" altLang="en-US" smtClean="0"/>
              <a:t>14</a:t>
            </a:fld>
            <a:r>
              <a:rPr lang="ko-KR" altLang="en-US" dirty="0"/>
              <a:t> </a:t>
            </a:r>
            <a:r>
              <a:rPr lang="en-US" altLang="ko-KR" dirty="0"/>
              <a:t>/ 17</a:t>
            </a:r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F58EC8D-3240-3B4D-950A-CD0B644C3AAC}"/>
              </a:ext>
            </a:extLst>
          </p:cNvPr>
          <p:cNvSpPr/>
          <p:nvPr/>
        </p:nvSpPr>
        <p:spPr>
          <a:xfrm>
            <a:off x="21111128" y="9103447"/>
            <a:ext cx="674519" cy="22264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C5D18CD-96E3-5745-91C2-4BD7B70D626E}"/>
              </a:ext>
            </a:extLst>
          </p:cNvPr>
          <p:cNvGrpSpPr/>
          <p:nvPr/>
        </p:nvGrpSpPr>
        <p:grpSpPr>
          <a:xfrm>
            <a:off x="157818" y="1069214"/>
            <a:ext cx="5633382" cy="5554422"/>
            <a:chOff x="157818" y="1069214"/>
            <a:chExt cx="5633382" cy="555442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A0A9E69-D986-9441-ABD2-89C90A0C28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2" t="8442" r="8122" b="8660"/>
            <a:stretch/>
          </p:blipFill>
          <p:spPr>
            <a:xfrm>
              <a:off x="157818" y="1270558"/>
              <a:ext cx="5532018" cy="4291620"/>
            </a:xfrm>
            <a:prstGeom prst="rect">
              <a:avLst/>
            </a:prstGeom>
          </p:spPr>
        </p:pic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925BB97B-3617-1F47-86E9-3D08595DE279}"/>
                </a:ext>
              </a:extLst>
            </p:cNvPr>
            <p:cNvSpPr/>
            <p:nvPr/>
          </p:nvSpPr>
          <p:spPr>
            <a:xfrm>
              <a:off x="185795" y="1069214"/>
              <a:ext cx="5605405" cy="5554422"/>
            </a:xfrm>
            <a:prstGeom prst="roundRect">
              <a:avLst/>
            </a:prstGeom>
            <a:noFill/>
            <a:ln>
              <a:solidFill>
                <a:srgbClr val="99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745DF38-ADE9-F541-A0FD-0ECF633EF524}"/>
              </a:ext>
            </a:extLst>
          </p:cNvPr>
          <p:cNvSpPr/>
          <p:nvPr/>
        </p:nvSpPr>
        <p:spPr>
          <a:xfrm>
            <a:off x="6375770" y="1069213"/>
            <a:ext cx="5605405" cy="5554421"/>
          </a:xfrm>
          <a:prstGeom prst="roundRect">
            <a:avLst/>
          </a:prstGeom>
          <a:noFill/>
          <a:ln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F8678F-0DBF-F742-9394-E166B3FD376B}"/>
              </a:ext>
            </a:extLst>
          </p:cNvPr>
          <p:cNvSpPr txBox="1"/>
          <p:nvPr/>
        </p:nvSpPr>
        <p:spPr>
          <a:xfrm>
            <a:off x="391738" y="5746117"/>
            <a:ext cx="5423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2017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년 설문 데이터 중 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근로소득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’,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산업유형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’,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연령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’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등에 </a:t>
            </a: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대한 문항이 중요 변수로 나타남</a:t>
            </a: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97635F-87CA-7F41-8C59-4E1076BEA4E3}"/>
              </a:ext>
            </a:extLst>
          </p:cNvPr>
          <p:cNvSpPr txBox="1"/>
          <p:nvPr/>
        </p:nvSpPr>
        <p:spPr>
          <a:xfrm>
            <a:off x="6620103" y="5746117"/>
            <a:ext cx="5423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2018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년 설문 데이터 중 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근로소득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’,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산업유형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’,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연령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’,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근로시간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’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등에 대한 문항이 중요 변수로 나타남</a:t>
            </a: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7017EF-BD86-DF44-8DA0-94186DAC8766}"/>
              </a:ext>
            </a:extLst>
          </p:cNvPr>
          <p:cNvSpPr/>
          <p:nvPr/>
        </p:nvSpPr>
        <p:spPr>
          <a:xfrm>
            <a:off x="10055400" y="5843712"/>
            <a:ext cx="764952" cy="228372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0AAE28-530A-DC4B-B100-EEB92C284186}"/>
              </a:ext>
            </a:extLst>
          </p:cNvPr>
          <p:cNvSpPr/>
          <p:nvPr/>
        </p:nvSpPr>
        <p:spPr>
          <a:xfrm>
            <a:off x="9112585" y="5847428"/>
            <a:ext cx="695411" cy="228372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0D8567-2344-2A40-B034-AE356AE52F79}"/>
              </a:ext>
            </a:extLst>
          </p:cNvPr>
          <p:cNvSpPr/>
          <p:nvPr/>
        </p:nvSpPr>
        <p:spPr>
          <a:xfrm>
            <a:off x="11033345" y="5821410"/>
            <a:ext cx="392541" cy="228372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CC47095-AE37-694A-9989-F993F233539F}"/>
              </a:ext>
            </a:extLst>
          </p:cNvPr>
          <p:cNvSpPr/>
          <p:nvPr/>
        </p:nvSpPr>
        <p:spPr>
          <a:xfrm>
            <a:off x="7491942" y="6100189"/>
            <a:ext cx="695411" cy="228372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8BE7F72-7B48-214D-A160-39F07AF34691}"/>
              </a:ext>
            </a:extLst>
          </p:cNvPr>
          <p:cNvSpPr/>
          <p:nvPr/>
        </p:nvSpPr>
        <p:spPr>
          <a:xfrm>
            <a:off x="3650894" y="5828844"/>
            <a:ext cx="764952" cy="228372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B44556-9C19-654C-88AE-1EC80E790D24}"/>
              </a:ext>
            </a:extLst>
          </p:cNvPr>
          <p:cNvSpPr/>
          <p:nvPr/>
        </p:nvSpPr>
        <p:spPr>
          <a:xfrm>
            <a:off x="2708079" y="5832560"/>
            <a:ext cx="695411" cy="228372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F754E11-BA7C-7741-A950-091269290A3C}"/>
              </a:ext>
            </a:extLst>
          </p:cNvPr>
          <p:cNvSpPr/>
          <p:nvPr/>
        </p:nvSpPr>
        <p:spPr>
          <a:xfrm>
            <a:off x="4628839" y="5806542"/>
            <a:ext cx="392541" cy="228372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722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4458E331-9F8D-C64B-B9BE-565CAF39ED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8" t="9033" r="8682" b="8658"/>
          <a:stretch/>
        </p:blipFill>
        <p:spPr>
          <a:xfrm>
            <a:off x="6487002" y="1315011"/>
            <a:ext cx="5294181" cy="410755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1988C1D-E48B-5840-A64F-276B183F97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4" t="9082" r="7558" b="8608"/>
          <a:stretch/>
        </p:blipFill>
        <p:spPr>
          <a:xfrm>
            <a:off x="298753" y="1333504"/>
            <a:ext cx="5436724" cy="4187687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71848" y="234364"/>
            <a:ext cx="73283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결과분석 </a:t>
            </a:r>
            <a:r>
              <a:rPr lang="en-US" altLang="ko-KR" sz="25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–</a:t>
            </a:r>
            <a:r>
              <a:rPr lang="ko-KR" altLang="en-US" sz="25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모델의 변수 중요도 분석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F25F7C9D-57D4-4BF8-B377-57AB48962CBB}" type="slidenum">
              <a:rPr lang="ko-KR" altLang="en-US" smtClean="0"/>
              <a:t>15</a:t>
            </a:fld>
            <a:r>
              <a:rPr lang="ko-KR" altLang="en-US" dirty="0"/>
              <a:t> </a:t>
            </a:r>
            <a:r>
              <a:rPr lang="en-US" altLang="ko-KR" dirty="0"/>
              <a:t>/ 17</a:t>
            </a:r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F58EC8D-3240-3B4D-950A-CD0B644C3AAC}"/>
              </a:ext>
            </a:extLst>
          </p:cNvPr>
          <p:cNvSpPr/>
          <p:nvPr/>
        </p:nvSpPr>
        <p:spPr>
          <a:xfrm>
            <a:off x="21111128" y="9103447"/>
            <a:ext cx="674519" cy="22264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25BB97B-3617-1F47-86E9-3D08595DE279}"/>
              </a:ext>
            </a:extLst>
          </p:cNvPr>
          <p:cNvSpPr/>
          <p:nvPr/>
        </p:nvSpPr>
        <p:spPr>
          <a:xfrm>
            <a:off x="185795" y="1069214"/>
            <a:ext cx="5605405" cy="5554422"/>
          </a:xfrm>
          <a:prstGeom prst="roundRect">
            <a:avLst/>
          </a:prstGeom>
          <a:noFill/>
          <a:ln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745DF38-ADE9-F541-A0FD-0ECF633EF524}"/>
              </a:ext>
            </a:extLst>
          </p:cNvPr>
          <p:cNvSpPr/>
          <p:nvPr/>
        </p:nvSpPr>
        <p:spPr>
          <a:xfrm>
            <a:off x="6375770" y="1069213"/>
            <a:ext cx="5605405" cy="5554421"/>
          </a:xfrm>
          <a:prstGeom prst="roundRect">
            <a:avLst/>
          </a:prstGeom>
          <a:noFill/>
          <a:ln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6830D1-3DD1-A04A-835B-47149F70B7C8}"/>
              </a:ext>
            </a:extLst>
          </p:cNvPr>
          <p:cNvGrpSpPr/>
          <p:nvPr/>
        </p:nvGrpSpPr>
        <p:grpSpPr>
          <a:xfrm>
            <a:off x="391738" y="5746117"/>
            <a:ext cx="5423579" cy="646331"/>
            <a:chOff x="391738" y="5746117"/>
            <a:chExt cx="5423579" cy="64633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8953711-58BD-BF45-B573-831DBC89ADE2}"/>
                </a:ext>
              </a:extLst>
            </p:cNvPr>
            <p:cNvSpPr/>
            <p:nvPr/>
          </p:nvSpPr>
          <p:spPr>
            <a:xfrm>
              <a:off x="1219929" y="6118770"/>
              <a:ext cx="764952" cy="228372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491D0AC-28D5-A14D-BD7A-F1B7F422613E}"/>
                </a:ext>
              </a:extLst>
            </p:cNvPr>
            <p:cNvSpPr txBox="1"/>
            <p:nvPr/>
          </p:nvSpPr>
          <p:spPr>
            <a:xfrm>
              <a:off x="391738" y="5746117"/>
              <a:ext cx="54235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2019</a:t>
              </a:r>
              <a:r>
                <a:rPr lang="ko-KR" altLang="en-US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년 설문 데이터 중  </a:t>
              </a:r>
              <a:r>
                <a:rPr lang="en-US" altLang="ko-KR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‘</a:t>
              </a:r>
              <a:r>
                <a:rPr lang="ko-KR" altLang="en-US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근로소득</a:t>
              </a:r>
              <a:r>
                <a:rPr lang="en-US" altLang="ko-KR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’,</a:t>
              </a:r>
              <a:r>
                <a:rPr lang="ko-KR" altLang="en-US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r>
                <a:rPr lang="en-US" altLang="ko-KR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‘</a:t>
              </a:r>
              <a:r>
                <a:rPr lang="ko-KR" altLang="en-US" dirty="0" err="1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산업유형</a:t>
              </a:r>
              <a:r>
                <a:rPr lang="en-US" altLang="ko-KR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’,</a:t>
              </a:r>
              <a:r>
                <a:rPr lang="ko-KR" altLang="en-US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r>
                <a:rPr lang="en-US" altLang="ko-KR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‘</a:t>
              </a:r>
              <a:r>
                <a:rPr lang="ko-KR" altLang="en-US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연령</a:t>
              </a:r>
              <a:r>
                <a:rPr lang="en-US" altLang="ko-KR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’,</a:t>
              </a:r>
              <a:r>
                <a:rPr lang="ko-KR" altLang="en-US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endPara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algn="ctr"/>
              <a:r>
                <a:rPr lang="en-US" altLang="ko-KR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‘</a:t>
              </a:r>
              <a:r>
                <a:rPr lang="ko-KR" altLang="en-US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근로시간</a:t>
              </a:r>
              <a:r>
                <a:rPr lang="en-US" altLang="ko-KR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’</a:t>
              </a:r>
              <a:r>
                <a:rPr lang="ko-KR" altLang="en-US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등에 대한 문항이 중요 변수로 나타남</a:t>
              </a:r>
              <a:endPara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5832D59-CF96-0245-BB59-5196AB53C2C3}"/>
                </a:ext>
              </a:extLst>
            </p:cNvPr>
            <p:cNvSpPr/>
            <p:nvPr/>
          </p:nvSpPr>
          <p:spPr>
            <a:xfrm>
              <a:off x="2890209" y="5847428"/>
              <a:ext cx="695411" cy="228372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15F8E14-95A1-9E46-9E56-8F50BE234561}"/>
                </a:ext>
              </a:extLst>
            </p:cNvPr>
            <p:cNvSpPr/>
            <p:nvPr/>
          </p:nvSpPr>
          <p:spPr>
            <a:xfrm>
              <a:off x="3833024" y="5843712"/>
              <a:ext cx="764952" cy="228372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A431CE7-D396-5B40-9170-309F68C2EA31}"/>
                </a:ext>
              </a:extLst>
            </p:cNvPr>
            <p:cNvSpPr/>
            <p:nvPr/>
          </p:nvSpPr>
          <p:spPr>
            <a:xfrm>
              <a:off x="4807244" y="5828846"/>
              <a:ext cx="392541" cy="228372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EA8634E-3E07-8D49-81A4-8C5049616FDC}"/>
              </a:ext>
            </a:extLst>
          </p:cNvPr>
          <p:cNvGrpSpPr/>
          <p:nvPr/>
        </p:nvGrpSpPr>
        <p:grpSpPr>
          <a:xfrm>
            <a:off x="6614114" y="5746117"/>
            <a:ext cx="5423579" cy="646331"/>
            <a:chOff x="391738" y="5746117"/>
            <a:chExt cx="5423579" cy="64633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02F0C7F-EE2C-9445-8918-0B35974B06DD}"/>
                </a:ext>
              </a:extLst>
            </p:cNvPr>
            <p:cNvSpPr/>
            <p:nvPr/>
          </p:nvSpPr>
          <p:spPr>
            <a:xfrm>
              <a:off x="1219929" y="6118770"/>
              <a:ext cx="764952" cy="228372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505738-C1C2-4E45-A275-667DC57A3D02}"/>
                </a:ext>
              </a:extLst>
            </p:cNvPr>
            <p:cNvSpPr txBox="1"/>
            <p:nvPr/>
          </p:nvSpPr>
          <p:spPr>
            <a:xfrm>
              <a:off x="391738" y="5746117"/>
              <a:ext cx="54235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2020</a:t>
              </a:r>
              <a:r>
                <a:rPr lang="ko-KR" altLang="en-US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년 설문 데이터 중  </a:t>
              </a:r>
              <a:r>
                <a:rPr lang="en-US" altLang="ko-KR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‘</a:t>
              </a:r>
              <a:r>
                <a:rPr lang="ko-KR" altLang="en-US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근로소득</a:t>
              </a:r>
              <a:r>
                <a:rPr lang="en-US" altLang="ko-KR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’,</a:t>
              </a:r>
              <a:r>
                <a:rPr lang="ko-KR" altLang="en-US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r>
                <a:rPr lang="en-US" altLang="ko-KR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‘</a:t>
              </a:r>
              <a:r>
                <a:rPr lang="ko-KR" altLang="en-US" dirty="0" err="1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산업유형</a:t>
              </a:r>
              <a:r>
                <a:rPr lang="en-US" altLang="ko-KR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’,</a:t>
              </a:r>
              <a:r>
                <a:rPr lang="ko-KR" altLang="en-US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r>
                <a:rPr lang="en-US" altLang="ko-KR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‘</a:t>
              </a:r>
              <a:r>
                <a:rPr lang="ko-KR" altLang="en-US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연령</a:t>
              </a:r>
              <a:r>
                <a:rPr lang="en-US" altLang="ko-KR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’,</a:t>
              </a:r>
              <a:r>
                <a:rPr lang="ko-KR" altLang="en-US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endPara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algn="ctr"/>
              <a:r>
                <a:rPr lang="en-US" altLang="ko-KR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‘</a:t>
              </a:r>
              <a:r>
                <a:rPr lang="ko-KR" altLang="en-US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근로시간</a:t>
              </a:r>
              <a:r>
                <a:rPr lang="en-US" altLang="ko-KR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’</a:t>
              </a:r>
              <a:r>
                <a:rPr lang="ko-KR" altLang="en-US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등에 대한 문항이 중요 변수로 나타남</a:t>
              </a:r>
              <a:endPara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166BB76-7632-4E44-9466-6CC38CE6A60F}"/>
                </a:ext>
              </a:extLst>
            </p:cNvPr>
            <p:cNvSpPr/>
            <p:nvPr/>
          </p:nvSpPr>
          <p:spPr>
            <a:xfrm>
              <a:off x="2890209" y="5847428"/>
              <a:ext cx="695411" cy="228372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D78AD75-F6FA-694A-8520-41CB710A4563}"/>
                </a:ext>
              </a:extLst>
            </p:cNvPr>
            <p:cNvSpPr/>
            <p:nvPr/>
          </p:nvSpPr>
          <p:spPr>
            <a:xfrm>
              <a:off x="3833024" y="5843712"/>
              <a:ext cx="764952" cy="228372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429DB0E-C656-8646-BC50-FACD688787DD}"/>
                </a:ext>
              </a:extLst>
            </p:cNvPr>
            <p:cNvSpPr/>
            <p:nvPr/>
          </p:nvSpPr>
          <p:spPr>
            <a:xfrm>
              <a:off x="4807244" y="5828846"/>
              <a:ext cx="392541" cy="228372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4645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1849" y="234364"/>
            <a:ext cx="38388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최종 결론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F25F7C9D-57D4-4BF8-B377-57AB48962CBB}" type="slidenum">
              <a:rPr lang="ko-KR" altLang="en-US" smtClean="0"/>
              <a:t>16</a:t>
            </a:fld>
            <a:r>
              <a:rPr lang="ko-KR" altLang="en-US" dirty="0"/>
              <a:t> </a:t>
            </a:r>
            <a:r>
              <a:rPr lang="en-US" altLang="ko-KR" dirty="0"/>
              <a:t>/ 17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20928" y="1334442"/>
            <a:ext cx="1051184" cy="29656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31685" y="1197858"/>
            <a:ext cx="208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바른펜" panose="020B0600000101010101" charset="-127"/>
                <a:ea typeface="나눔바른펜" panose="020B0600000101010101" charset="-127"/>
              </a:rPr>
              <a:t>최종 결론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0741" y="1746007"/>
            <a:ext cx="111372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2000" dirty="0">
                <a:latin typeface="나눔바른펜" panose="020B0600000101010101" charset="-127"/>
                <a:ea typeface="나눔바른펜" panose="020B0600000101010101" charset="-127"/>
              </a:rPr>
              <a:t>설문 데이터의 </a:t>
            </a:r>
            <a:r>
              <a:rPr lang="en-US" altLang="ko-KR" sz="2000" dirty="0">
                <a:latin typeface="나눔바른펜" panose="020B0600000101010101" charset="-127"/>
                <a:ea typeface="나눔바른펜" panose="020B0600000101010101" charset="-127"/>
              </a:rPr>
              <a:t>10%</a:t>
            </a:r>
            <a:r>
              <a:rPr lang="ko-KR" altLang="en-US" sz="2000" dirty="0">
                <a:latin typeface="나눔바른펜" panose="020B0600000101010101" charset="-127"/>
                <a:ea typeface="나눔바른펜" panose="020B0600000101010101" charset="-127"/>
              </a:rPr>
              <a:t> 이하의 결측 문항에 대해서 </a:t>
            </a:r>
            <a:r>
              <a:rPr lang="ko-KR" altLang="en-US" sz="2000" dirty="0" err="1">
                <a:latin typeface="나눔바른펜" panose="020B0600000101010101" charset="-127"/>
                <a:ea typeface="나눔바른펜" panose="020B0600000101010101" charset="-127"/>
              </a:rPr>
              <a:t>최빈값으로</a:t>
            </a:r>
            <a:r>
              <a:rPr lang="ko-KR" altLang="en-US" sz="2000" dirty="0">
                <a:latin typeface="나눔바른펜" panose="020B0600000101010101" charset="-127"/>
                <a:ea typeface="나눔바른펜" panose="020B0600000101010101" charset="-127"/>
              </a:rPr>
              <a:t> </a:t>
            </a:r>
            <a:r>
              <a:rPr lang="ko-KR" altLang="en-US" sz="2000" dirty="0" err="1">
                <a:latin typeface="나눔바른펜" panose="020B0600000101010101" charset="-127"/>
                <a:ea typeface="나눔바른펜" panose="020B0600000101010101" charset="-127"/>
              </a:rPr>
              <a:t>결측치를</a:t>
            </a:r>
            <a:r>
              <a:rPr lang="ko-KR" altLang="en-US" sz="2000" dirty="0">
                <a:latin typeface="나눔바른펜" panose="020B0600000101010101" charset="-127"/>
                <a:ea typeface="나눔바른펜" panose="020B0600000101010101" charset="-127"/>
              </a:rPr>
              <a:t> 대체함 </a:t>
            </a:r>
            <a:endParaRPr lang="en-US" altLang="ko-KR" sz="2000" dirty="0">
              <a:latin typeface="나눔바른펜" panose="020B0600000101010101" charset="-127"/>
              <a:ea typeface="나눔바른펜" panose="020B0600000101010101" charset="-127"/>
            </a:endParaRPr>
          </a:p>
          <a:p>
            <a:endParaRPr lang="en-US" altLang="ko-KR" sz="2000" dirty="0">
              <a:latin typeface="나눔바른펜" panose="020B0600000101010101" charset="-127"/>
              <a:ea typeface="나눔바른펜" panose="020B0600000101010101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sz="2000" dirty="0">
                <a:latin typeface="나눔바른펜" panose="020B0600000101010101" charset="-127"/>
                <a:ea typeface="나눔바른펜" panose="020B0600000101010101" charset="-127"/>
              </a:rPr>
              <a:t>서술형 문항들에 대해 핵심 키워드를 중심으로 </a:t>
            </a:r>
            <a:r>
              <a:rPr lang="ko-KR" altLang="en-US" sz="2000" dirty="0" err="1">
                <a:latin typeface="나눔바른펜" panose="020B0600000101010101" charset="-127"/>
                <a:ea typeface="나눔바른펜" panose="020B0600000101010101" charset="-127"/>
              </a:rPr>
              <a:t>원핫</a:t>
            </a:r>
            <a:r>
              <a:rPr lang="ko-KR" altLang="en-US" sz="2000" dirty="0">
                <a:latin typeface="나눔바른펜" panose="020B0600000101010101" charset="-127"/>
                <a:ea typeface="나눔바른펜" panose="020B0600000101010101" charset="-127"/>
              </a:rPr>
              <a:t> </a:t>
            </a:r>
            <a:r>
              <a:rPr lang="ko-KR" altLang="en-US" sz="2000" dirty="0" err="1">
                <a:latin typeface="나눔바른펜" panose="020B0600000101010101" charset="-127"/>
                <a:ea typeface="나눔바른펜" panose="020B0600000101010101" charset="-127"/>
              </a:rPr>
              <a:t>인코딩을</a:t>
            </a:r>
            <a:r>
              <a:rPr lang="ko-KR" altLang="en-US" sz="2000" dirty="0">
                <a:latin typeface="나눔바른펜" panose="020B0600000101010101" charset="-127"/>
                <a:ea typeface="나눔바른펜" panose="020B0600000101010101" charset="-127"/>
              </a:rPr>
              <a:t> 통해 </a:t>
            </a:r>
            <a:r>
              <a:rPr lang="en-US" altLang="ko-KR" sz="2000" dirty="0">
                <a:latin typeface="나눔바른펜" panose="020B0600000101010101" charset="-127"/>
                <a:ea typeface="나눔바른펜" panose="020B0600000101010101" charset="-127"/>
              </a:rPr>
              <a:t>Feature Engineering </a:t>
            </a:r>
            <a:r>
              <a:rPr lang="ko-KR" altLang="en-US" sz="2000" dirty="0">
                <a:latin typeface="나눔바른펜" panose="020B0600000101010101" charset="-127"/>
                <a:ea typeface="나눔바른펜" panose="020B0600000101010101" charset="-127"/>
              </a:rPr>
              <a:t>진행</a:t>
            </a:r>
            <a:endParaRPr lang="en-US" altLang="ko-KR" sz="2000" dirty="0">
              <a:latin typeface="나눔바른펜" panose="020B0600000101010101" charset="-127"/>
              <a:ea typeface="나눔바른펜" panose="020B0600000101010101" charset="-127"/>
            </a:endParaRPr>
          </a:p>
          <a:p>
            <a:endParaRPr lang="en-US" altLang="ko-KR" sz="2000" dirty="0">
              <a:latin typeface="나눔바른펜" panose="020B0600000101010101" charset="-127"/>
              <a:ea typeface="나눔바른펜" panose="020B0600000101010101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altLang="ko-KR" sz="2000" dirty="0" err="1">
                <a:latin typeface="나눔바른펜" panose="020B0600000101010101" charset="-127"/>
                <a:ea typeface="나눔바른펜" panose="020B0600000101010101" charset="-127"/>
              </a:rPr>
              <a:t>RandomForest</a:t>
            </a:r>
            <a:r>
              <a:rPr lang="ko-KR" altLang="en-US" sz="2000" dirty="0">
                <a:latin typeface="나눔바른펜" panose="020B0600000101010101" charset="-127"/>
                <a:ea typeface="나눔바른펜" panose="020B0600000101010101" charset="-127"/>
              </a:rPr>
              <a:t> 모델을 활용하여 추천 모델을 구축하였으며</a:t>
            </a:r>
            <a:r>
              <a:rPr lang="en-US" altLang="ko-KR" sz="2000" dirty="0">
                <a:latin typeface="나눔바른펜" panose="020B0600000101010101" charset="-127"/>
                <a:ea typeface="나눔바른펜" panose="020B0600000101010101" charset="-127"/>
              </a:rPr>
              <a:t>,</a:t>
            </a:r>
            <a:r>
              <a:rPr lang="ko-KR" altLang="en-US" sz="2000" dirty="0">
                <a:latin typeface="나눔바른펜" panose="020B0600000101010101" charset="-127"/>
                <a:ea typeface="나눔바른펜" panose="020B0600000101010101" charset="-127"/>
              </a:rPr>
              <a:t> </a:t>
            </a:r>
            <a:r>
              <a:rPr lang="ko-KR" altLang="en-US" sz="2000" dirty="0" err="1">
                <a:latin typeface="나눔바른펜" panose="020B0600000101010101" charset="-127"/>
                <a:ea typeface="나눔바른펜" panose="020B0600000101010101" charset="-127"/>
              </a:rPr>
              <a:t>하이퍼</a:t>
            </a:r>
            <a:r>
              <a:rPr lang="ko-KR" altLang="en-US" sz="2000" dirty="0">
                <a:latin typeface="나눔바른펜" panose="020B0600000101010101" charset="-127"/>
                <a:ea typeface="나눔바른펜" panose="020B0600000101010101" charset="-127"/>
              </a:rPr>
              <a:t> </a:t>
            </a:r>
            <a:r>
              <a:rPr lang="ko-KR" altLang="en-US" sz="2000" dirty="0" err="1">
                <a:latin typeface="나눔바른펜" panose="020B0600000101010101" charset="-127"/>
                <a:ea typeface="나눔바른펜" panose="020B0600000101010101" charset="-127"/>
              </a:rPr>
              <a:t>파라미터</a:t>
            </a:r>
            <a:r>
              <a:rPr lang="ko-KR" altLang="en-US" sz="2000" dirty="0">
                <a:latin typeface="나눔바른펜" panose="020B0600000101010101" charset="-127"/>
                <a:ea typeface="나눔바른펜" panose="020B0600000101010101" charset="-127"/>
              </a:rPr>
              <a:t> 튜닝 작업과 학습 </a:t>
            </a:r>
            <a:r>
              <a:rPr lang="ko-KR" altLang="en-US" sz="2000" dirty="0" err="1">
                <a:latin typeface="나눔바른펜" panose="020B0600000101010101" charset="-127"/>
                <a:ea typeface="나눔바른펜" panose="020B0600000101010101" charset="-127"/>
              </a:rPr>
              <a:t>데이터셋을</a:t>
            </a:r>
            <a:r>
              <a:rPr lang="ko-KR" altLang="en-US" sz="2000" dirty="0">
                <a:latin typeface="나눔바른펜" panose="020B0600000101010101" charset="-127"/>
                <a:ea typeface="나눔바른펜" panose="020B0600000101010101" charset="-127"/>
              </a:rPr>
              <a:t> 활용을 </a:t>
            </a:r>
            <a:endParaRPr lang="en-US" altLang="ko-KR" sz="2000" dirty="0">
              <a:latin typeface="나눔바른펜" panose="020B0600000101010101" charset="-127"/>
              <a:ea typeface="나눔바른펜" panose="020B0600000101010101" charset="-127"/>
            </a:endParaRPr>
          </a:p>
          <a:p>
            <a:r>
              <a:rPr lang="en-US" altLang="ko-KR" sz="2000" dirty="0">
                <a:latin typeface="나눔바른펜" panose="020B0600000101010101" charset="-127"/>
                <a:ea typeface="나눔바른펜" panose="020B0600000101010101" charset="-127"/>
              </a:rPr>
              <a:t>    </a:t>
            </a:r>
            <a:r>
              <a:rPr lang="ko-KR" altLang="en-US" sz="2000" dirty="0">
                <a:latin typeface="나눔바른펜" panose="020B0600000101010101" charset="-127"/>
                <a:ea typeface="나눔바른펜" panose="020B0600000101010101" charset="-127"/>
              </a:rPr>
              <a:t>통해 모델의 성능 증가</a:t>
            </a:r>
            <a:endParaRPr lang="en-US" altLang="ko-KR" sz="2000" dirty="0">
              <a:latin typeface="나눔바른펜" panose="020B0600000101010101" charset="-127"/>
              <a:ea typeface="나눔바른펜" panose="020B0600000101010101" charset="-127"/>
            </a:endParaRPr>
          </a:p>
          <a:p>
            <a:pPr marL="285750" indent="-285750">
              <a:buFont typeface="Wingdings" pitchFamily="2" charset="2"/>
              <a:buChar char="ü"/>
            </a:pPr>
            <a:endParaRPr lang="en-US" altLang="ko-KR" sz="2000" dirty="0">
              <a:latin typeface="나눔바른펜" panose="020B0600000101010101" charset="-127"/>
              <a:ea typeface="나눔바른펜" panose="020B0600000101010101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altLang="ko-KR" sz="2000" dirty="0">
                <a:latin typeface="나눔바른펜" panose="020B0600000101010101" charset="-127"/>
                <a:ea typeface="나눔바른펜" panose="020B0600000101010101" charset="-127"/>
              </a:rPr>
              <a:t>‘</a:t>
            </a:r>
            <a:r>
              <a:rPr lang="ko-KR" altLang="en-US" sz="2000" dirty="0">
                <a:latin typeface="나눔바른펜" panose="020B0600000101010101" charset="-127"/>
                <a:ea typeface="나눔바른펜" panose="020B0600000101010101" charset="-127"/>
              </a:rPr>
              <a:t>근로소득</a:t>
            </a:r>
            <a:r>
              <a:rPr lang="en-US" altLang="ko-KR" sz="2000" dirty="0">
                <a:latin typeface="나눔바른펜" panose="020B0600000101010101" charset="-127"/>
                <a:ea typeface="나눔바른펜" panose="020B0600000101010101" charset="-127"/>
              </a:rPr>
              <a:t>’,</a:t>
            </a:r>
            <a:r>
              <a:rPr lang="ko-KR" altLang="en-US" sz="2000" dirty="0">
                <a:latin typeface="나눔바른펜" panose="020B0600000101010101" charset="-127"/>
                <a:ea typeface="나눔바른펜" panose="020B0600000101010101" charset="-127"/>
              </a:rPr>
              <a:t> </a:t>
            </a:r>
            <a:r>
              <a:rPr lang="en-US" altLang="ko-KR" sz="2000" dirty="0">
                <a:latin typeface="나눔바른펜" panose="020B0600000101010101" charset="-127"/>
                <a:ea typeface="나눔바른펜" panose="020B0600000101010101" charset="-127"/>
              </a:rPr>
              <a:t>‘</a:t>
            </a:r>
            <a:r>
              <a:rPr lang="ko-KR" altLang="en-US" sz="2000" dirty="0" err="1">
                <a:latin typeface="나눔바른펜" panose="020B0600000101010101" charset="-127"/>
                <a:ea typeface="나눔바른펜" panose="020B0600000101010101" charset="-127"/>
              </a:rPr>
              <a:t>산업유형</a:t>
            </a:r>
            <a:r>
              <a:rPr lang="en-US" altLang="ko-KR" sz="2000" dirty="0">
                <a:latin typeface="나눔바른펜" panose="020B0600000101010101" charset="-127"/>
                <a:ea typeface="나눔바른펜" panose="020B0600000101010101" charset="-127"/>
              </a:rPr>
              <a:t>’,</a:t>
            </a:r>
            <a:r>
              <a:rPr lang="ko-KR" altLang="en-US" sz="2000" dirty="0">
                <a:latin typeface="나눔바른펜" panose="020B0600000101010101" charset="-127"/>
                <a:ea typeface="나눔바른펜" panose="020B0600000101010101" charset="-127"/>
              </a:rPr>
              <a:t> </a:t>
            </a:r>
            <a:r>
              <a:rPr lang="en-US" altLang="ko-KR" sz="2000" dirty="0">
                <a:latin typeface="나눔바른펜" panose="020B0600000101010101" charset="-127"/>
                <a:ea typeface="나눔바른펜" panose="020B0600000101010101" charset="-127"/>
              </a:rPr>
              <a:t>‘</a:t>
            </a:r>
            <a:r>
              <a:rPr lang="ko-KR" altLang="en-US" sz="2000" dirty="0">
                <a:latin typeface="나눔바른펜" panose="020B0600000101010101" charset="-127"/>
                <a:ea typeface="나눔바른펜" panose="020B0600000101010101" charset="-127"/>
              </a:rPr>
              <a:t>연령</a:t>
            </a:r>
            <a:r>
              <a:rPr lang="en-US" altLang="ko-KR" sz="2000" dirty="0">
                <a:latin typeface="나눔바른펜" panose="020B0600000101010101" charset="-127"/>
                <a:ea typeface="나눔바른펜" panose="020B0600000101010101" charset="-127"/>
              </a:rPr>
              <a:t>’,</a:t>
            </a:r>
            <a:r>
              <a:rPr lang="ko-KR" altLang="en-US" sz="2000" dirty="0">
                <a:latin typeface="나눔바른펜" panose="020B0600000101010101" charset="-127"/>
                <a:ea typeface="나눔바른펜" panose="020B0600000101010101" charset="-127"/>
              </a:rPr>
              <a:t> </a:t>
            </a:r>
            <a:r>
              <a:rPr lang="en-US" altLang="ko-KR" sz="2000" dirty="0">
                <a:latin typeface="나눔바른펜" panose="020B0600000101010101" charset="-127"/>
                <a:ea typeface="나눔바른펜" panose="020B0600000101010101" charset="-127"/>
              </a:rPr>
              <a:t>‘</a:t>
            </a:r>
            <a:r>
              <a:rPr lang="ko-KR" altLang="en-US" sz="2000" dirty="0">
                <a:latin typeface="나눔바른펜" panose="020B0600000101010101" charset="-127"/>
                <a:ea typeface="나눔바른펜" panose="020B0600000101010101" charset="-127"/>
              </a:rPr>
              <a:t>근로시간</a:t>
            </a:r>
            <a:r>
              <a:rPr lang="en-US" altLang="ko-KR" sz="2000" dirty="0">
                <a:latin typeface="나눔바른펜" panose="020B0600000101010101" charset="-127"/>
                <a:ea typeface="나눔바른펜" panose="020B0600000101010101" charset="-127"/>
              </a:rPr>
              <a:t>’</a:t>
            </a:r>
            <a:r>
              <a:rPr lang="ko-KR" altLang="en-US" sz="2000" dirty="0">
                <a:latin typeface="나눔바른펜" panose="020B0600000101010101" charset="-127"/>
                <a:ea typeface="나눔바른펜" panose="020B0600000101010101" charset="-127"/>
              </a:rPr>
              <a:t> 등에 대한 문항들이 모델 학습에 중요 영향을 주었음</a:t>
            </a:r>
            <a:endParaRPr lang="en-US" altLang="ko-KR" sz="2000" dirty="0"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08850" y="4760636"/>
            <a:ext cx="6669007" cy="1441989"/>
            <a:chOff x="626417" y="4625112"/>
            <a:chExt cx="6669007" cy="1441989"/>
          </a:xfrm>
        </p:grpSpPr>
        <p:sp>
          <p:nvSpPr>
            <p:cNvPr id="20" name="직사각형 19"/>
            <p:cNvSpPr/>
            <p:nvPr/>
          </p:nvSpPr>
          <p:spPr>
            <a:xfrm>
              <a:off x="739294" y="4733963"/>
              <a:ext cx="2022500" cy="296561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6417" y="4625112"/>
              <a:ext cx="2391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나눔바른펜" panose="020B0600000101010101" charset="-127"/>
                  <a:ea typeface="나눔바른펜" panose="020B0600000101010101" charset="-127"/>
                </a:rPr>
                <a:t>개발환경 및 라이브러리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52993" y="5297660"/>
              <a:ext cx="526057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Python</a:t>
              </a:r>
              <a:r>
                <a:rPr lang="ko-KR" altLang="en-US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r>
                <a:rPr lang="en-US" altLang="ko-KR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:</a:t>
              </a:r>
              <a:r>
                <a:rPr lang="ko-KR" altLang="en-US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r>
                <a:rPr lang="en-US" altLang="ko-KR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3.6.9</a:t>
              </a:r>
            </a:p>
            <a:p>
              <a:endParaRPr lang="en-US" altLang="ko-KR" sz="8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r>
                <a:rPr lang="en-US" altLang="ko-KR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scikit-learn : 0.24.2</a:t>
              </a:r>
            </a:p>
          </p:txBody>
        </p:sp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9322" y="5255310"/>
              <a:ext cx="2166102" cy="72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E009877-5127-BB45-9296-6CE8BD716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636" y="5359049"/>
            <a:ext cx="2246856" cy="69949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3EC739A-F222-2B49-974A-F5B45F1C28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9334" y="5414347"/>
            <a:ext cx="2307761" cy="55608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A140A48-2BBD-C14A-9F9A-00A050159FBC}"/>
              </a:ext>
            </a:extLst>
          </p:cNvPr>
          <p:cNvSpPr txBox="1"/>
          <p:nvPr/>
        </p:nvSpPr>
        <p:spPr>
          <a:xfrm>
            <a:off x="2900752" y="5393075"/>
            <a:ext cx="20427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pandas : 1.1.5</a:t>
            </a:r>
          </a:p>
          <a:p>
            <a:endParaRPr lang="en-US" altLang="ko-KR" sz="8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matplotlib : 3.3.4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5130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A318DEA-1703-074C-BCD2-62B6EBFDA0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39" t="19167" r="35113" b="54583"/>
          <a:stretch/>
        </p:blipFill>
        <p:spPr>
          <a:xfrm>
            <a:off x="3226133" y="1082415"/>
            <a:ext cx="5336206" cy="29233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0C175ED-01C0-324A-8EE2-C96828FBD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618" y="90247"/>
            <a:ext cx="2369669" cy="4615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2C9C77-A764-C749-89D3-7C817AF67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6" y="19470"/>
            <a:ext cx="2304430" cy="6228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5FCA64-A25A-8E47-84C1-B5E6A4CC01A2}"/>
              </a:ext>
            </a:extLst>
          </p:cNvPr>
          <p:cNvSpPr txBox="1"/>
          <p:nvPr/>
        </p:nvSpPr>
        <p:spPr>
          <a:xfrm>
            <a:off x="2188279" y="4273075"/>
            <a:ext cx="74119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THANK YOU</a:t>
            </a:r>
            <a:endParaRPr lang="ko-KR" alt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8250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-74141" y="0"/>
            <a:ext cx="12260747" cy="685799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" name="화살표: 오각형 9">
            <a:extLst>
              <a:ext uri="{FF2B5EF4-FFF2-40B4-BE49-F238E27FC236}">
                <a16:creationId xmlns:a16="http://schemas.microsoft.com/office/drawing/2014/main" id="{51CD2662-8E89-4D0B-AC5A-9C364F689A9E}"/>
              </a:ext>
            </a:extLst>
          </p:cNvPr>
          <p:cNvSpPr/>
          <p:nvPr/>
        </p:nvSpPr>
        <p:spPr>
          <a:xfrm>
            <a:off x="-74141" y="342288"/>
            <a:ext cx="1116330" cy="868680"/>
          </a:xfrm>
          <a:prstGeom prst="homePlate">
            <a:avLst/>
          </a:prstGeom>
          <a:solidFill>
            <a:srgbClr val="504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화살표: 오각형 7">
            <a:extLst>
              <a:ext uri="{FF2B5EF4-FFF2-40B4-BE49-F238E27FC236}">
                <a16:creationId xmlns:a16="http://schemas.microsoft.com/office/drawing/2014/main" id="{42FC9E16-3C8E-41C2-A1F1-4A04F3D30C27}"/>
              </a:ext>
            </a:extLst>
          </p:cNvPr>
          <p:cNvSpPr/>
          <p:nvPr/>
        </p:nvSpPr>
        <p:spPr>
          <a:xfrm>
            <a:off x="-74141" y="434340"/>
            <a:ext cx="1097280" cy="868680"/>
          </a:xfrm>
          <a:prstGeom prst="homePlate">
            <a:avLst/>
          </a:prstGeom>
          <a:solidFill>
            <a:srgbClr val="706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막힌 원호 1"/>
          <p:cNvSpPr/>
          <p:nvPr/>
        </p:nvSpPr>
        <p:spPr>
          <a:xfrm rot="5400000">
            <a:off x="-2477709" y="619433"/>
            <a:ext cx="8023126" cy="5869858"/>
          </a:xfrm>
          <a:prstGeom prst="blockArc">
            <a:avLst>
              <a:gd name="adj1" fmla="val 11794469"/>
              <a:gd name="adj2" fmla="val 20177088"/>
              <a:gd name="adj3" fmla="val 2614"/>
            </a:avLst>
          </a:prstGeom>
          <a:solidFill>
            <a:srgbClr val="706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257000-6A37-4783-A196-C84D1786F5B3}"/>
              </a:ext>
            </a:extLst>
          </p:cNvPr>
          <p:cNvSpPr txBox="1"/>
          <p:nvPr/>
        </p:nvSpPr>
        <p:spPr>
          <a:xfrm>
            <a:off x="484024" y="1394606"/>
            <a:ext cx="1805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prstClr val="black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INDEX</a:t>
            </a:r>
            <a:endParaRPr lang="ko-KR" altLang="en-US" sz="3200" dirty="0">
              <a:solidFill>
                <a:prstClr val="black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99729" y="845507"/>
            <a:ext cx="54622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70635A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01 – </a:t>
            </a:r>
            <a:r>
              <a:rPr lang="ko-KR" altLang="en-US" sz="2000" b="1" dirty="0">
                <a:solidFill>
                  <a:srgbClr val="70635A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탐색적 데이터 분석</a:t>
            </a:r>
            <a:r>
              <a:rPr lang="en-US" altLang="ko-KR" sz="2000" b="1" dirty="0">
                <a:solidFill>
                  <a:srgbClr val="70635A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(EDA)</a:t>
            </a:r>
          </a:p>
          <a:p>
            <a:pPr marL="342900" indent="-342900">
              <a:buFont typeface="+mj-lt"/>
              <a:buAutoNum type="arabicParenR"/>
            </a:pPr>
            <a:r>
              <a:rPr lang="ko-KR" altLang="en-US" sz="15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분포 확인</a:t>
            </a:r>
            <a:endParaRPr lang="en-US" altLang="ko-KR" sz="15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5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상관관계 분석</a:t>
            </a:r>
            <a:endParaRPr lang="en-US" altLang="ko-KR" sz="15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5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결측치</a:t>
            </a:r>
            <a:r>
              <a:rPr lang="ko-KR" altLang="en-US" sz="15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분석</a:t>
            </a:r>
            <a:endParaRPr lang="en-US" altLang="ko-KR" sz="15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5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전처리</a:t>
            </a:r>
            <a:endParaRPr lang="en-US" altLang="ko-KR" sz="15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442152" y="3135983"/>
            <a:ext cx="54622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A2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02 – </a:t>
            </a:r>
            <a:r>
              <a:rPr lang="ko-KR" altLang="en-US" sz="2000" b="1" dirty="0">
                <a:solidFill>
                  <a:srgbClr val="A2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모델 구축 및 검증</a:t>
            </a:r>
            <a:endParaRPr lang="en-US" altLang="ko-KR" sz="2000" dirty="0">
              <a:solidFill>
                <a:srgbClr val="A2000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5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예측모델 선정</a:t>
            </a:r>
            <a:endParaRPr lang="en-US" altLang="ko-KR" sz="15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5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예측모델 검증</a:t>
            </a:r>
            <a:endParaRPr lang="en-US" altLang="ko-KR" sz="15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175892" y="5213222"/>
            <a:ext cx="54622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B88C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03 – </a:t>
            </a:r>
            <a:r>
              <a:rPr lang="ko-KR" altLang="en-US" sz="2000" b="1" dirty="0">
                <a:solidFill>
                  <a:srgbClr val="B88C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결과 분석 및 결론</a:t>
            </a:r>
            <a:endParaRPr lang="en-US" altLang="ko-KR" sz="2000" b="1" dirty="0">
              <a:solidFill>
                <a:srgbClr val="B88C0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5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중요 변수 추출</a:t>
            </a:r>
            <a:endParaRPr lang="en-US" altLang="ko-KR" sz="15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5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결론 도출</a:t>
            </a:r>
            <a:endParaRPr lang="en-US" altLang="ko-KR" sz="15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958" y="4913214"/>
            <a:ext cx="1233951" cy="12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도넛 33"/>
          <p:cNvSpPr/>
          <p:nvPr/>
        </p:nvSpPr>
        <p:spPr>
          <a:xfrm>
            <a:off x="3320083" y="4868432"/>
            <a:ext cx="1386348" cy="1321948"/>
          </a:xfrm>
          <a:prstGeom prst="donut">
            <a:avLst>
              <a:gd name="adj" fmla="val 5862"/>
            </a:avLst>
          </a:prstGeom>
          <a:solidFill>
            <a:srgbClr val="B88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85" t="-12904" r="1" b="-6906"/>
          <a:stretch/>
        </p:blipFill>
        <p:spPr bwMode="auto">
          <a:xfrm>
            <a:off x="3283039" y="758845"/>
            <a:ext cx="1188000" cy="134678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도넛 2"/>
          <p:cNvSpPr/>
          <p:nvPr/>
        </p:nvSpPr>
        <p:spPr>
          <a:xfrm>
            <a:off x="3159799" y="803949"/>
            <a:ext cx="1386348" cy="1321948"/>
          </a:xfrm>
          <a:prstGeom prst="donut">
            <a:avLst>
              <a:gd name="adj" fmla="val 5862"/>
            </a:avLst>
          </a:prstGeom>
          <a:solidFill>
            <a:srgbClr val="504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3667218" y="2842933"/>
            <a:ext cx="1386000" cy="1321200"/>
          </a:xfrm>
          <a:prstGeom prst="ellipse">
            <a:avLst/>
          </a:prstGeom>
          <a:solidFill>
            <a:schemeClr val="bg1"/>
          </a:solidFill>
          <a:ln w="69850">
            <a:solidFill>
              <a:srgbClr val="A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646" y="3061961"/>
            <a:ext cx="918000" cy="9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fld id="{F25F7C9D-57D4-4BF8-B377-57AB48962CBB}" type="slidenum">
              <a:rPr lang="ko-KR" altLang="en-US" smtClean="0"/>
              <a:t>2</a:t>
            </a:fld>
            <a:r>
              <a:rPr lang="en-US" altLang="ko-KR" dirty="0"/>
              <a:t> / 17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5945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18" y="3175847"/>
            <a:ext cx="316088" cy="26055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98165" y="3161099"/>
            <a:ext cx="345911" cy="28514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1849" y="234364"/>
            <a:ext cx="38388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분석 프로세스</a:t>
            </a:r>
          </a:p>
        </p:txBody>
      </p:sp>
      <p:sp>
        <p:nvSpPr>
          <p:cNvPr id="3" name="타원 2"/>
          <p:cNvSpPr/>
          <p:nvPr/>
        </p:nvSpPr>
        <p:spPr>
          <a:xfrm>
            <a:off x="310245" y="1457667"/>
            <a:ext cx="1560091" cy="1474838"/>
          </a:xfrm>
          <a:prstGeom prst="ellipse">
            <a:avLst/>
          </a:prstGeom>
          <a:solidFill>
            <a:srgbClr val="FEEBCE"/>
          </a:solidFill>
          <a:ln w="38100">
            <a:solidFill>
              <a:srgbClr val="504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갈매기형 수장 4"/>
          <p:cNvSpPr/>
          <p:nvPr/>
        </p:nvSpPr>
        <p:spPr>
          <a:xfrm>
            <a:off x="2151766" y="2128714"/>
            <a:ext cx="170111" cy="152357"/>
          </a:xfrm>
          <a:prstGeom prst="chevron">
            <a:avLst/>
          </a:prstGeom>
          <a:solidFill>
            <a:srgbClr val="50453E"/>
          </a:solidFill>
          <a:ln>
            <a:solidFill>
              <a:srgbClr val="504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670610" y="1457667"/>
            <a:ext cx="1560091" cy="1474838"/>
          </a:xfrm>
          <a:prstGeom prst="ellipse">
            <a:avLst/>
          </a:prstGeom>
          <a:solidFill>
            <a:srgbClr val="FEEBCE"/>
          </a:solidFill>
          <a:ln w="38100">
            <a:solidFill>
              <a:srgbClr val="504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갈매기형 수장 22"/>
          <p:cNvSpPr/>
          <p:nvPr/>
        </p:nvSpPr>
        <p:spPr>
          <a:xfrm>
            <a:off x="4560659" y="2118907"/>
            <a:ext cx="170111" cy="152357"/>
          </a:xfrm>
          <a:prstGeom prst="chevron">
            <a:avLst/>
          </a:prstGeom>
          <a:solidFill>
            <a:srgbClr val="50453E"/>
          </a:solidFill>
          <a:ln>
            <a:solidFill>
              <a:srgbClr val="504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188134" y="1492072"/>
            <a:ext cx="1560091" cy="1474838"/>
          </a:xfrm>
          <a:prstGeom prst="ellipse">
            <a:avLst/>
          </a:prstGeom>
          <a:solidFill>
            <a:srgbClr val="FEEBCE"/>
          </a:solidFill>
          <a:ln w="38100">
            <a:solidFill>
              <a:srgbClr val="504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갈매기형 수장 24"/>
          <p:cNvSpPr/>
          <p:nvPr/>
        </p:nvSpPr>
        <p:spPr>
          <a:xfrm>
            <a:off x="7187799" y="2126275"/>
            <a:ext cx="170111" cy="152357"/>
          </a:xfrm>
          <a:prstGeom prst="chevron">
            <a:avLst/>
          </a:prstGeom>
          <a:solidFill>
            <a:srgbClr val="50453E"/>
          </a:solidFill>
          <a:ln>
            <a:solidFill>
              <a:srgbClr val="504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7754761" y="1460137"/>
            <a:ext cx="1560091" cy="1474838"/>
          </a:xfrm>
          <a:prstGeom prst="ellipse">
            <a:avLst/>
          </a:prstGeom>
          <a:solidFill>
            <a:srgbClr val="FEEBCE"/>
          </a:solidFill>
          <a:ln w="38100">
            <a:solidFill>
              <a:srgbClr val="504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갈매기형 수장 26"/>
          <p:cNvSpPr/>
          <p:nvPr/>
        </p:nvSpPr>
        <p:spPr>
          <a:xfrm>
            <a:off x="9756786" y="2138564"/>
            <a:ext cx="170111" cy="152357"/>
          </a:xfrm>
          <a:prstGeom prst="chevron">
            <a:avLst/>
          </a:prstGeom>
          <a:solidFill>
            <a:srgbClr val="50453E"/>
          </a:solidFill>
          <a:ln>
            <a:solidFill>
              <a:srgbClr val="504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0311517" y="1425732"/>
            <a:ext cx="1560091" cy="1474838"/>
          </a:xfrm>
          <a:prstGeom prst="ellipse">
            <a:avLst/>
          </a:prstGeom>
          <a:solidFill>
            <a:srgbClr val="FEEBCE"/>
          </a:solidFill>
          <a:ln w="38100">
            <a:solidFill>
              <a:srgbClr val="504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45102" y="3146351"/>
            <a:ext cx="123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바른펜" panose="020B0600000101010101" charset="-127"/>
                <a:ea typeface="나눔바른펜" panose="020B0600000101010101" charset="-127"/>
              </a:rPr>
              <a:t>문제 정의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350" y="3186296"/>
            <a:ext cx="316088" cy="260559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42997" y="3171548"/>
            <a:ext cx="345911" cy="28514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997129" y="3156800"/>
            <a:ext cx="1118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나눔바른펜" panose="020B0600000101010101" charset="-127"/>
                <a:ea typeface="나눔바른펜" panose="020B0600000101010101" charset="-127"/>
              </a:rPr>
              <a:t>탐색</a:t>
            </a:r>
            <a:r>
              <a:rPr lang="ko-KR" altLang="en-US" b="1" dirty="0">
                <a:latin typeface="나눔바른펜" panose="020B0600000101010101" charset="-127"/>
                <a:ea typeface="나눔바른펜" panose="020B0600000101010101" charset="-127"/>
              </a:rPr>
              <a:t>적</a:t>
            </a:r>
            <a:endParaRPr lang="en-US" altLang="ko-KR" b="1" dirty="0">
              <a:latin typeface="나눔바른펜" panose="020B0600000101010101" charset="-127"/>
              <a:ea typeface="나눔바른펜" panose="020B0600000101010101" charset="-127"/>
            </a:endParaRPr>
          </a:p>
          <a:p>
            <a:pPr algn="ctr"/>
            <a:r>
              <a:rPr lang="ko-KR" altLang="en-US" b="1" dirty="0">
                <a:latin typeface="나눔바른펜" panose="020B0600000101010101" charset="-127"/>
                <a:ea typeface="나눔바른펜" panose="020B0600000101010101" charset="-127"/>
              </a:rPr>
              <a:t>데이터 분석</a:t>
            </a:r>
            <a:endParaRPr lang="en-US" altLang="ko-KR" b="1" dirty="0">
              <a:latin typeface="나눔바른펜" panose="020B0600000101010101" charset="-127"/>
              <a:ea typeface="나눔바른펜" panose="020B0600000101010101" charset="-127"/>
            </a:endParaRPr>
          </a:p>
          <a:p>
            <a:pPr algn="ctr"/>
            <a:endParaRPr lang="ko-KR" altLang="en-US" b="1" dirty="0"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058" y="3232995"/>
            <a:ext cx="316088" cy="26055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39705" y="3218247"/>
            <a:ext cx="345911" cy="2851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571894" y="3203499"/>
            <a:ext cx="967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바른펜" panose="020B0600000101010101" charset="-127"/>
                <a:ea typeface="나눔바른펜" panose="020B0600000101010101" charset="-127"/>
              </a:rPr>
              <a:t>데이터</a:t>
            </a:r>
            <a:endParaRPr lang="en-US" altLang="ko-KR" b="1" dirty="0">
              <a:latin typeface="나눔바른펜" panose="020B0600000101010101" charset="-127"/>
              <a:ea typeface="나눔바른펜" panose="020B0600000101010101" charset="-127"/>
            </a:endParaRPr>
          </a:p>
          <a:p>
            <a:pPr algn="ctr"/>
            <a:r>
              <a:rPr lang="ko-KR" altLang="en-US" b="1" dirty="0">
                <a:latin typeface="나눔바른펜" panose="020B0600000101010101" charset="-127"/>
                <a:ea typeface="나눔바른펜" panose="020B0600000101010101" charset="-127"/>
              </a:rPr>
              <a:t>전처리</a:t>
            </a:r>
            <a:endParaRPr lang="en-US" altLang="ko-KR" b="1" dirty="0"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977" y="3208419"/>
            <a:ext cx="316088" cy="260559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16624" y="3193671"/>
            <a:ext cx="345911" cy="285143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148813" y="3154209"/>
            <a:ext cx="9678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atin typeface="나눔바른펜" panose="020B0600000101010101" charset="-127"/>
                <a:ea typeface="나눔바른펜" panose="020B0600000101010101" charset="-127"/>
              </a:rPr>
              <a:t>모델 구축 및 </a:t>
            </a:r>
            <a:r>
              <a:rPr lang="ko-KR" altLang="en-US" sz="1400" b="1" dirty="0">
                <a:latin typeface="나눔바른펜" panose="020B0600000101010101" charset="-127"/>
                <a:ea typeface="나눔바른펜" panose="020B0600000101010101" charset="-127"/>
              </a:rPr>
              <a:t>검</a:t>
            </a:r>
            <a:r>
              <a:rPr lang="ko-KR" altLang="en-US" sz="1500" b="1" dirty="0">
                <a:latin typeface="나눔바른펜" panose="020B0600000101010101" charset="-127"/>
                <a:ea typeface="나눔바른펜" panose="020B0600000101010101" charset="-127"/>
              </a:rPr>
              <a:t>증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0295" y="3169087"/>
            <a:ext cx="316088" cy="260559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28942" y="3154339"/>
            <a:ext cx="345911" cy="285143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0661131" y="3139591"/>
            <a:ext cx="967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바른펜" panose="020B0600000101010101" charset="-127"/>
                <a:ea typeface="나눔바른펜" panose="020B0600000101010101" charset="-127"/>
              </a:rPr>
              <a:t>결과 및</a:t>
            </a:r>
            <a:endParaRPr lang="en-US" altLang="ko-KR" b="1" dirty="0">
              <a:latin typeface="나눔바른펜" panose="020B0600000101010101" charset="-127"/>
              <a:ea typeface="나눔바른펜" panose="020B0600000101010101" charset="-127"/>
            </a:endParaRPr>
          </a:p>
          <a:p>
            <a:pPr algn="ctr"/>
            <a:r>
              <a:rPr lang="ko-KR" altLang="en-US" b="1" dirty="0">
                <a:latin typeface="나눔바른펜" panose="020B0600000101010101" charset="-127"/>
                <a:ea typeface="나눔바른펜" panose="020B0600000101010101" charset="-127"/>
              </a:rPr>
              <a:t>전개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177514" y="3974445"/>
            <a:ext cx="1919416" cy="2337864"/>
          </a:xfrm>
          <a:prstGeom prst="roundRect">
            <a:avLst/>
          </a:prstGeom>
          <a:noFill/>
          <a:ln w="28575">
            <a:solidFill>
              <a:srgbClr val="50453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ㅊ</a:t>
            </a:r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236505" y="4400447"/>
            <a:ext cx="18014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50453E"/>
                </a:solidFill>
                <a:latin typeface="나눔바른펜" panose="020B0600000101010101" charset="-127"/>
                <a:ea typeface="나눔바른펜" panose="020B0600000101010101" charset="-127"/>
              </a:rPr>
              <a:t>최근 </a:t>
            </a:r>
            <a:r>
              <a:rPr lang="en-US" altLang="ko-KR" sz="1600" b="1" dirty="0">
                <a:solidFill>
                  <a:srgbClr val="50453E"/>
                </a:solidFill>
                <a:latin typeface="나눔바른펜" panose="020B0600000101010101" charset="-127"/>
                <a:ea typeface="나눔바른펜" panose="020B0600000101010101" charset="-127"/>
              </a:rPr>
              <a:t>4</a:t>
            </a:r>
            <a:r>
              <a:rPr lang="ko-KR" altLang="en-US" sz="1600" b="1" dirty="0">
                <a:solidFill>
                  <a:srgbClr val="50453E"/>
                </a:solidFill>
                <a:latin typeface="나눔바른펜" panose="020B0600000101010101" charset="-127"/>
                <a:ea typeface="나눔바른펜" panose="020B0600000101010101" charset="-127"/>
              </a:rPr>
              <a:t>개년 직</a:t>
            </a:r>
            <a:r>
              <a:rPr lang="ko-KR" altLang="en-US" sz="1400" b="1" dirty="0">
                <a:solidFill>
                  <a:srgbClr val="50453E"/>
                </a:solidFill>
                <a:latin typeface="나눔바른펜" panose="020B0600000101010101" charset="-127"/>
                <a:ea typeface="나눔바른펜" panose="020B0600000101010101" charset="-127"/>
              </a:rPr>
              <a:t>업</a:t>
            </a:r>
            <a:r>
              <a:rPr lang="ko-KR" altLang="en-US" sz="1600" b="1" dirty="0">
                <a:solidFill>
                  <a:srgbClr val="50453E"/>
                </a:solidFill>
                <a:latin typeface="나눔바른펜" panose="020B0600000101010101" charset="-127"/>
                <a:ea typeface="나눔바른펜" panose="020B0600000101010101" charset="-127"/>
              </a:rPr>
              <a:t> 정보 데이터를 바</a:t>
            </a:r>
            <a:r>
              <a:rPr lang="ko-KR" altLang="en-US" sz="1400" b="1" dirty="0">
                <a:solidFill>
                  <a:srgbClr val="50453E"/>
                </a:solidFill>
                <a:latin typeface="나눔바른펜" panose="020B0600000101010101" charset="-127"/>
                <a:ea typeface="나눔바른펜" panose="020B0600000101010101" charset="-127"/>
              </a:rPr>
              <a:t>탕</a:t>
            </a:r>
            <a:r>
              <a:rPr lang="ko-KR" altLang="en-US" sz="1600" b="1" dirty="0">
                <a:solidFill>
                  <a:srgbClr val="50453E"/>
                </a:solidFill>
                <a:latin typeface="나눔바른펜" panose="020B0600000101010101" charset="-127"/>
                <a:ea typeface="나눔바른펜" panose="020B0600000101010101" charset="-127"/>
              </a:rPr>
              <a:t>으로 직</a:t>
            </a:r>
            <a:r>
              <a:rPr lang="ko-KR" altLang="en-US" sz="1400" b="1" dirty="0">
                <a:solidFill>
                  <a:srgbClr val="50453E"/>
                </a:solidFill>
                <a:latin typeface="나눔바른펜" panose="020B0600000101010101" charset="-127"/>
                <a:ea typeface="나눔바른펜" panose="020B0600000101010101" charset="-127"/>
              </a:rPr>
              <a:t>업</a:t>
            </a:r>
            <a:r>
              <a:rPr lang="ko-KR" altLang="en-US" sz="1600" b="1" dirty="0">
                <a:solidFill>
                  <a:srgbClr val="50453E"/>
                </a:solidFill>
                <a:latin typeface="나눔바른펜" panose="020B0600000101010101" charset="-127"/>
                <a:ea typeface="나눔바른펜" panose="020B0600000101010101" charset="-127"/>
              </a:rPr>
              <a:t> 추천 모델 구축</a:t>
            </a:r>
            <a:endParaRPr lang="en-US" altLang="ko-KR" sz="1600" b="1" dirty="0">
              <a:solidFill>
                <a:srgbClr val="50453E"/>
              </a:solidFill>
              <a:latin typeface="나눔바른펜" panose="020B0600000101010101" charset="-127"/>
              <a:ea typeface="나눔바른펜" panose="020B0600000101010101" charset="-127"/>
            </a:endParaRPr>
          </a:p>
          <a:p>
            <a:pPr algn="ctr"/>
            <a:endParaRPr lang="en-US" altLang="ko-KR" sz="1600" b="1" dirty="0">
              <a:solidFill>
                <a:srgbClr val="50453E"/>
              </a:solidFill>
              <a:latin typeface="나눔바른펜" panose="020B0600000101010101" charset="-127"/>
              <a:ea typeface="나눔바른펜" panose="020B0600000101010101" charset="-127"/>
            </a:endParaRPr>
          </a:p>
          <a:p>
            <a:pPr algn="ctr"/>
            <a:r>
              <a:rPr lang="en-US" altLang="ko-KR" sz="1600" b="1" dirty="0">
                <a:solidFill>
                  <a:srgbClr val="50453E"/>
                </a:solidFill>
                <a:latin typeface="나눔바른펜" panose="020B0600000101010101" charset="-127"/>
                <a:ea typeface="나눔바른펜" panose="020B0600000101010101" charset="-127"/>
              </a:rPr>
              <a:t>150</a:t>
            </a:r>
            <a:r>
              <a:rPr lang="ko-KR" altLang="en-US" sz="1600" b="1" dirty="0">
                <a:solidFill>
                  <a:srgbClr val="50453E"/>
                </a:solidFill>
                <a:latin typeface="나눔바른펜" panose="020B0600000101010101" charset="-127"/>
                <a:ea typeface="나눔바른펜" panose="020B0600000101010101" charset="-127"/>
              </a:rPr>
              <a:t>여개의 독립변수 </a:t>
            </a:r>
            <a:endParaRPr lang="en-US" altLang="ko-KR" sz="1600" b="1" dirty="0">
              <a:solidFill>
                <a:srgbClr val="50453E"/>
              </a:solidFill>
              <a:latin typeface="나눔바른펜" panose="020B0600000101010101" charset="-127"/>
              <a:ea typeface="나눔바른펜" panose="020B0600000101010101" charset="-127"/>
            </a:endParaRPr>
          </a:p>
          <a:p>
            <a:pPr algn="ctr"/>
            <a:r>
              <a:rPr lang="ko-KR" altLang="en-US" sz="1600" b="1" dirty="0">
                <a:solidFill>
                  <a:srgbClr val="50453E"/>
                </a:solidFill>
                <a:latin typeface="나눔바른펜" panose="020B0600000101010101" charset="-127"/>
                <a:ea typeface="나눔바른펜" panose="020B0600000101010101" charset="-127"/>
              </a:rPr>
              <a:t>직</a:t>
            </a:r>
            <a:r>
              <a:rPr lang="ko-KR" altLang="en-US" sz="1400" b="1" dirty="0">
                <a:solidFill>
                  <a:srgbClr val="50453E"/>
                </a:solidFill>
                <a:latin typeface="나눔바른펜" panose="020B0600000101010101" charset="-127"/>
                <a:ea typeface="나눔바른펜" panose="020B0600000101010101" charset="-127"/>
              </a:rPr>
              <a:t>업</a:t>
            </a:r>
            <a:r>
              <a:rPr lang="ko-KR" altLang="en-US" sz="1600" b="1" dirty="0">
                <a:solidFill>
                  <a:srgbClr val="50453E"/>
                </a:solidFill>
                <a:latin typeface="나눔바른펜" panose="020B0600000101010101" charset="-127"/>
                <a:ea typeface="나눔바른펜" panose="020B0600000101010101" charset="-127"/>
              </a:rPr>
              <a:t>과 연관이 높은 </a:t>
            </a:r>
            <a:r>
              <a:rPr lang="ko-KR" altLang="en-US" sz="1600" b="1" dirty="0" err="1">
                <a:solidFill>
                  <a:srgbClr val="50453E"/>
                </a:solidFill>
                <a:latin typeface="나눔바른펜" panose="020B0600000101010101" charset="-127"/>
                <a:ea typeface="나눔바른펜" panose="020B0600000101010101" charset="-127"/>
              </a:rPr>
              <a:t>영향변수</a:t>
            </a:r>
            <a:r>
              <a:rPr lang="ko-KR" altLang="en-US" sz="1600" b="1" dirty="0">
                <a:solidFill>
                  <a:srgbClr val="50453E"/>
                </a:solidFill>
                <a:latin typeface="나눔바른펜" panose="020B0600000101010101" charset="-127"/>
                <a:ea typeface="나눔바른펜" panose="020B0600000101010101" charset="-127"/>
              </a:rPr>
              <a:t> 발</a:t>
            </a:r>
            <a:r>
              <a:rPr lang="ko-KR" altLang="en-US" sz="1400" b="1" dirty="0">
                <a:solidFill>
                  <a:srgbClr val="50453E"/>
                </a:solidFill>
                <a:latin typeface="나눔바른펜" panose="020B0600000101010101" charset="-127"/>
                <a:ea typeface="나눔바른펜" panose="020B0600000101010101" charset="-127"/>
              </a:rPr>
              <a:t>굴</a:t>
            </a:r>
            <a:endParaRPr lang="ko-KR" altLang="en-US" sz="1600" b="1" dirty="0">
              <a:solidFill>
                <a:srgbClr val="50453E"/>
              </a:solidFill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2604160" y="3974445"/>
            <a:ext cx="1919416" cy="2342784"/>
          </a:xfrm>
          <a:prstGeom prst="roundRect">
            <a:avLst/>
          </a:prstGeom>
          <a:noFill/>
          <a:ln w="28575">
            <a:solidFill>
              <a:srgbClr val="50453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ㅊ</a:t>
            </a:r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2421749" y="4335789"/>
            <a:ext cx="22527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50453E"/>
                </a:solidFill>
                <a:latin typeface="나눔바른펜" panose="020B0600000101010101" charset="-127"/>
                <a:ea typeface="나눔바른펜" panose="020B0600000101010101" charset="-127"/>
              </a:rPr>
              <a:t>독립변수 및 종속변수</a:t>
            </a:r>
            <a:endParaRPr lang="en-US" altLang="ko-KR" sz="1600" b="1" dirty="0">
              <a:solidFill>
                <a:srgbClr val="50453E"/>
              </a:solidFill>
              <a:latin typeface="나눔바른펜" panose="020B0600000101010101" charset="-127"/>
              <a:ea typeface="나눔바른펜" panose="020B0600000101010101" charset="-127"/>
            </a:endParaRPr>
          </a:p>
          <a:p>
            <a:pPr algn="ctr"/>
            <a:r>
              <a:rPr lang="ko-KR" altLang="en-US" sz="1600" b="1" dirty="0">
                <a:solidFill>
                  <a:srgbClr val="50453E"/>
                </a:solidFill>
                <a:latin typeface="나눔바른펜" panose="020B0600000101010101" charset="-127"/>
                <a:ea typeface="나눔바른펜" panose="020B0600000101010101" charset="-127"/>
              </a:rPr>
              <a:t>데이터 분포 확인</a:t>
            </a:r>
            <a:endParaRPr lang="en-US" altLang="ko-KR" sz="1600" b="1" dirty="0">
              <a:solidFill>
                <a:srgbClr val="50453E"/>
              </a:solidFill>
              <a:latin typeface="나눔바른펜" panose="020B0600000101010101" charset="-127"/>
              <a:ea typeface="나눔바른펜" panose="020B0600000101010101" charset="-127"/>
            </a:endParaRPr>
          </a:p>
          <a:p>
            <a:pPr algn="ctr"/>
            <a:endParaRPr lang="en-US" altLang="ko-KR" sz="1600" b="1" dirty="0">
              <a:solidFill>
                <a:srgbClr val="50453E"/>
              </a:solidFill>
              <a:latin typeface="나눔바른펜" panose="020B0600000101010101" charset="-127"/>
              <a:ea typeface="나눔바른펜" panose="020B0600000101010101" charset="-127"/>
            </a:endParaRPr>
          </a:p>
          <a:p>
            <a:pPr algn="ctr"/>
            <a:r>
              <a:rPr lang="en-US" altLang="ko-KR" sz="1600" b="1" dirty="0">
                <a:solidFill>
                  <a:srgbClr val="50453E"/>
                </a:solidFill>
                <a:latin typeface="나눔바른펜" panose="020B0600000101010101" charset="-127"/>
                <a:ea typeface="나눔바른펜" panose="020B0600000101010101" charset="-127"/>
              </a:rPr>
              <a:t> </a:t>
            </a:r>
            <a:r>
              <a:rPr lang="ko-KR" altLang="en-US" sz="1600" b="1" dirty="0">
                <a:solidFill>
                  <a:srgbClr val="50453E"/>
                </a:solidFill>
                <a:latin typeface="나눔바른펜" panose="020B0600000101010101" charset="-127"/>
                <a:ea typeface="나눔바른펜" panose="020B0600000101010101" charset="-127"/>
              </a:rPr>
              <a:t>상관관계 분석</a:t>
            </a:r>
            <a:endParaRPr lang="en-US" altLang="ko-KR" sz="1600" b="1" dirty="0">
              <a:solidFill>
                <a:srgbClr val="50453E"/>
              </a:solidFill>
              <a:latin typeface="나눔바른펜" panose="020B0600000101010101" charset="-127"/>
              <a:ea typeface="나눔바른펜" panose="020B0600000101010101" charset="-127"/>
            </a:endParaRPr>
          </a:p>
          <a:p>
            <a:pPr algn="ctr"/>
            <a:r>
              <a:rPr lang="ko-KR" altLang="en-US" sz="1600" b="1" dirty="0">
                <a:solidFill>
                  <a:srgbClr val="50453E"/>
                </a:solidFill>
                <a:latin typeface="나눔바른펜" panose="020B0600000101010101" charset="-127"/>
                <a:ea typeface="나눔바른펜" panose="020B0600000101010101" charset="-127"/>
              </a:rPr>
              <a:t>결측 데이터 확인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5126068" y="3974445"/>
            <a:ext cx="1919416" cy="2342783"/>
          </a:xfrm>
          <a:prstGeom prst="roundRect">
            <a:avLst/>
          </a:prstGeom>
          <a:noFill/>
          <a:ln w="28575">
            <a:solidFill>
              <a:srgbClr val="50453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ㅊ</a:t>
            </a:r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5109426" y="4621943"/>
            <a:ext cx="19369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50453E"/>
                </a:solidFill>
                <a:latin typeface="나눔바른펜" panose="020B0600000101010101" charset="-127"/>
                <a:ea typeface="나눔바른펜" panose="020B0600000101010101" charset="-127"/>
              </a:rPr>
              <a:t>결측치</a:t>
            </a:r>
            <a:r>
              <a:rPr lang="ko-KR" altLang="en-US" b="1" dirty="0">
                <a:solidFill>
                  <a:srgbClr val="50453E"/>
                </a:solidFill>
                <a:latin typeface="나눔바른펜" panose="020B0600000101010101" charset="-127"/>
                <a:ea typeface="나눔바른펜" panose="020B0600000101010101" charset="-127"/>
              </a:rPr>
              <a:t> 처리</a:t>
            </a:r>
            <a:endParaRPr lang="en-US" altLang="ko-KR" b="1" dirty="0">
              <a:solidFill>
                <a:srgbClr val="50453E"/>
              </a:solidFill>
              <a:latin typeface="나눔바른펜" panose="020B0600000101010101" charset="-127"/>
              <a:ea typeface="나눔바른펜" panose="020B0600000101010101" charset="-127"/>
            </a:endParaRPr>
          </a:p>
          <a:p>
            <a:pPr algn="ctr"/>
            <a:r>
              <a:rPr lang="ko-KR" altLang="en-US" b="1" dirty="0">
                <a:solidFill>
                  <a:srgbClr val="50453E"/>
                </a:solidFill>
                <a:latin typeface="나눔바른펜" panose="020B0600000101010101" charset="-127"/>
                <a:ea typeface="나눔바른펜" panose="020B0600000101010101" charset="-127"/>
              </a:rPr>
              <a:t>및</a:t>
            </a:r>
            <a:endParaRPr lang="en-US" altLang="ko-KR" b="1" dirty="0">
              <a:solidFill>
                <a:srgbClr val="50453E"/>
              </a:solidFill>
              <a:latin typeface="나눔바른펜" panose="020B0600000101010101" charset="-127"/>
              <a:ea typeface="나눔바른펜" panose="020B0600000101010101" charset="-127"/>
            </a:endParaRPr>
          </a:p>
          <a:p>
            <a:pPr algn="ctr"/>
            <a:r>
              <a:rPr lang="en" altLang="ko-KR" sz="1600" b="1" dirty="0">
                <a:solidFill>
                  <a:srgbClr val="50453E"/>
                </a:solidFill>
                <a:latin typeface="나눔바른펜" panose="020B0600000101010101" charset="-127"/>
                <a:ea typeface="나눔바른펜" panose="020B0600000101010101" charset="-127"/>
              </a:rPr>
              <a:t>feature engineering</a:t>
            </a:r>
            <a:endParaRPr lang="ko-KR" altLang="en-US" sz="1600" b="1" dirty="0">
              <a:solidFill>
                <a:srgbClr val="50453E"/>
              </a:solidFill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7682131" y="3964617"/>
            <a:ext cx="1919416" cy="2342783"/>
          </a:xfrm>
          <a:prstGeom prst="roundRect">
            <a:avLst/>
          </a:prstGeom>
          <a:noFill/>
          <a:ln w="28575">
            <a:solidFill>
              <a:srgbClr val="50453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ㅊ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7899692" y="4651329"/>
            <a:ext cx="1484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50453E"/>
                </a:solidFill>
                <a:latin typeface="나눔바른펜" panose="020B0600000101010101" charset="-127"/>
                <a:ea typeface="나눔바른펜" panose="020B0600000101010101" charset="-127"/>
              </a:rPr>
              <a:t>ML</a:t>
            </a:r>
            <a:r>
              <a:rPr lang="ko-KR" altLang="en-US" sz="1600" b="1" dirty="0">
                <a:solidFill>
                  <a:srgbClr val="50453E"/>
                </a:solidFill>
                <a:latin typeface="나눔바른펜" panose="020B0600000101010101" charset="-127"/>
                <a:ea typeface="나눔바른펜" panose="020B0600000101010101" charset="-127"/>
              </a:rPr>
              <a:t>기반의 여러 모델 비교 후 </a:t>
            </a:r>
            <a:endParaRPr lang="en-US" altLang="ko-KR" sz="1600" b="1" dirty="0">
              <a:solidFill>
                <a:srgbClr val="50453E"/>
              </a:solidFill>
              <a:latin typeface="나눔바른펜" panose="020B0600000101010101" charset="-127"/>
              <a:ea typeface="나눔바른펜" panose="020B0600000101010101" charset="-127"/>
            </a:endParaRPr>
          </a:p>
          <a:p>
            <a:pPr algn="ctr"/>
            <a:r>
              <a:rPr lang="ko-KR" altLang="en-US" sz="1600" b="1" dirty="0">
                <a:solidFill>
                  <a:srgbClr val="50453E"/>
                </a:solidFill>
                <a:latin typeface="나눔바른펜" panose="020B0600000101010101" charset="-127"/>
                <a:ea typeface="나눔바른펜" panose="020B0600000101010101" charset="-127"/>
              </a:rPr>
              <a:t>최적의 모델 선정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10129372" y="3969537"/>
            <a:ext cx="1919416" cy="2342783"/>
          </a:xfrm>
          <a:prstGeom prst="roundRect">
            <a:avLst/>
          </a:prstGeom>
          <a:noFill/>
          <a:ln w="28575">
            <a:solidFill>
              <a:srgbClr val="50453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ㅊ</a:t>
            </a:r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0129372" y="4843620"/>
            <a:ext cx="1936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50453E"/>
                </a:solidFill>
                <a:latin typeface="나눔바른펜" panose="020B0600000101010101" charset="-127"/>
                <a:ea typeface="나눔바른펜" panose="020B0600000101010101" charset="-127"/>
              </a:rPr>
              <a:t>중요 변수 확인 및</a:t>
            </a:r>
            <a:endParaRPr lang="en-US" altLang="ko-KR" b="1" dirty="0">
              <a:solidFill>
                <a:srgbClr val="50453E"/>
              </a:solidFill>
              <a:latin typeface="나눔바른펜" panose="020B0600000101010101" charset="-127"/>
              <a:ea typeface="나눔바른펜" panose="020B0600000101010101" charset="-127"/>
            </a:endParaRPr>
          </a:p>
          <a:p>
            <a:pPr algn="ctr"/>
            <a:r>
              <a:rPr lang="ko-KR" altLang="en-US" b="1" dirty="0">
                <a:solidFill>
                  <a:srgbClr val="50453E"/>
                </a:solidFill>
                <a:latin typeface="나눔바른펜" panose="020B0600000101010101" charset="-127"/>
                <a:ea typeface="나눔바른펜" panose="020B0600000101010101" charset="-127"/>
              </a:rPr>
              <a:t>결론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32" b="94295" l="10000" r="91786">
                        <a14:foregroundMark x1="72500" y1="60738" x2="72500" y2="60738"/>
                        <a14:foregroundMark x1="39286" y1="57047" x2="39286" y2="57047"/>
                        <a14:foregroundMark x1="75714" y1="78859" x2="75714" y2="788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44" t="14797"/>
          <a:stretch/>
        </p:blipFill>
        <p:spPr bwMode="auto">
          <a:xfrm>
            <a:off x="649804" y="1685304"/>
            <a:ext cx="953063" cy="107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869" b="96721" l="7336" r="89575">
                        <a14:foregroundMark x1="34363" y1="35246" x2="34363" y2="35246"/>
                        <a14:foregroundMark x1="35521" y1="78279" x2="35521" y2="78279"/>
                        <a14:foregroundMark x1="44402" y1="81557" x2="44402" y2="81557"/>
                        <a14:foregroundMark x1="54440" y1="81967" x2="54440" y2="819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969" y="1685304"/>
            <a:ext cx="1123973" cy="105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347" b="94561" l="5159" r="94444">
                        <a14:foregroundMark x1="15079" y1="10042" x2="15079" y2="10042"/>
                        <a14:foregroundMark x1="13889" y1="18828" x2="13889" y2="18828"/>
                        <a14:foregroundMark x1="20635" y1="24686" x2="20635" y2="24686"/>
                        <a14:foregroundMark x1="17460" y1="31799" x2="17460" y2="31799"/>
                        <a14:foregroundMark x1="18254" y1="37238" x2="18254" y2="37238"/>
                        <a14:foregroundMark x1="45238" y1="18410" x2="45238" y2="18410"/>
                        <a14:foregroundMark x1="49603" y1="24686" x2="49603" y2="24686"/>
                        <a14:foregroundMark x1="48810" y1="32636" x2="48810" y2="32636"/>
                        <a14:foregroundMark x1="43254" y1="37238" x2="43254" y2="37238"/>
                        <a14:foregroundMark x1="49603" y1="37657" x2="49603" y2="37657"/>
                        <a14:foregroundMark x1="54365" y1="35983" x2="54365" y2="35983"/>
                        <a14:foregroundMark x1="72222" y1="17573" x2="72222" y2="17573"/>
                        <a14:foregroundMark x1="78968" y1="23431" x2="78968" y2="23431"/>
                        <a14:foregroundMark x1="77381" y1="31381" x2="77381" y2="31381"/>
                        <a14:foregroundMark x1="79762" y1="11297" x2="79762" y2="11297"/>
                        <a14:foregroundMark x1="76587" y1="37238" x2="76587" y2="37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824" y="1740310"/>
            <a:ext cx="1079951" cy="1024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490" b="96078" l="5904" r="92620">
                        <a14:foregroundMark x1="42435" y1="49020" x2="42435" y2="49020"/>
                        <a14:foregroundMark x1="38376" y1="43529" x2="38376" y2="43529"/>
                        <a14:foregroundMark x1="57196" y1="45098" x2="57196" y2="45098"/>
                        <a14:foregroundMark x1="65683" y1="69412" x2="65683" y2="69412"/>
                        <a14:foregroundMark x1="25830" y1="71373" x2="25830" y2="713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003" y="1702527"/>
            <a:ext cx="1109621" cy="1044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517" b="96897" l="10345" r="89969">
                        <a14:foregroundMark x1="54232" y1="25172" x2="54232" y2="25172"/>
                        <a14:foregroundMark x1="54232" y1="20345" x2="54232" y2="20345"/>
                        <a14:foregroundMark x1="43574" y1="24138" x2="43574" y2="24138"/>
                        <a14:foregroundMark x1="67085" y1="23793" x2="67085" y2="23793"/>
                        <a14:foregroundMark x1="83699" y1="42759" x2="83699" y2="42759"/>
                        <a14:foregroundMark x1="70533" y1="37586" x2="70533" y2="37586"/>
                        <a14:foregroundMark x1="66144" y1="50345" x2="66144" y2="50345"/>
                        <a14:foregroundMark x1="38558" y1="37586" x2="38558" y2="37586"/>
                        <a14:foregroundMark x1="43574" y1="50000" x2="43574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702" y="1587896"/>
            <a:ext cx="1168224" cy="1062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F25F7C9D-57D4-4BF8-B377-57AB48962CBB}" type="slidenum">
              <a:rPr lang="ko-KR" altLang="en-US" smtClean="0"/>
              <a:t>3</a:t>
            </a:fld>
            <a:r>
              <a:rPr lang="ko-KR" altLang="en-US" dirty="0"/>
              <a:t> </a:t>
            </a:r>
            <a:r>
              <a:rPr lang="en-US" altLang="ko-KR" dirty="0"/>
              <a:t>/ 17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8090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71849" y="234364"/>
            <a:ext cx="38388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탐색적 데이터 분석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F25F7C9D-57D4-4BF8-B377-57AB48962CBB}" type="slidenum">
              <a:rPr lang="ko-KR" altLang="en-US" smtClean="0"/>
              <a:t>4</a:t>
            </a:fld>
            <a:r>
              <a:rPr lang="ko-KR" altLang="en-US" dirty="0"/>
              <a:t> </a:t>
            </a:r>
            <a:r>
              <a:rPr lang="en-US" altLang="ko-KR" dirty="0"/>
              <a:t>/ 17</a:t>
            </a:r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B92AFBD-005B-994B-87EF-C18F24F735D6}"/>
              </a:ext>
            </a:extLst>
          </p:cNvPr>
          <p:cNvGrpSpPr/>
          <p:nvPr/>
        </p:nvGrpSpPr>
        <p:grpSpPr>
          <a:xfrm>
            <a:off x="181572" y="991567"/>
            <a:ext cx="3266570" cy="2786270"/>
            <a:chOff x="787775" y="1660896"/>
            <a:chExt cx="3322906" cy="294958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25AFBEA-34E6-5A4D-90F6-CAA93B08D867}"/>
                </a:ext>
              </a:extLst>
            </p:cNvPr>
            <p:cNvGrpSpPr/>
            <p:nvPr/>
          </p:nvGrpSpPr>
          <p:grpSpPr>
            <a:xfrm>
              <a:off x="787775" y="1660896"/>
              <a:ext cx="3322906" cy="2627305"/>
              <a:chOff x="478172" y="1691575"/>
              <a:chExt cx="3322906" cy="2627305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9FA9250C-AF7B-2441-90BA-58E1AA5AFC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011" t="16144" r="20305" b="19990"/>
              <a:stretch/>
            </p:blipFill>
            <p:spPr>
              <a:xfrm>
                <a:off x="478172" y="1758223"/>
                <a:ext cx="3219627" cy="2335980"/>
              </a:xfrm>
              <a:prstGeom prst="rect">
                <a:avLst/>
              </a:prstGeom>
            </p:spPr>
          </p:pic>
          <p:sp>
            <p:nvSpPr>
              <p:cNvPr id="25" name="모서리가 둥근 직사각형 24">
                <a:extLst>
                  <a:ext uri="{FF2B5EF4-FFF2-40B4-BE49-F238E27FC236}">
                    <a16:creationId xmlns:a16="http://schemas.microsoft.com/office/drawing/2014/main" id="{CD6FCBAC-B6EC-304D-B5B4-575EFA523A8D}"/>
                  </a:ext>
                </a:extLst>
              </p:cNvPr>
              <p:cNvSpPr/>
              <p:nvPr/>
            </p:nvSpPr>
            <p:spPr>
              <a:xfrm>
                <a:off x="478172" y="1691575"/>
                <a:ext cx="3322906" cy="2627305"/>
              </a:xfrm>
              <a:prstGeom prst="roundRect">
                <a:avLst/>
              </a:prstGeom>
              <a:no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2EB7CDA7-204C-9F4A-95C1-3250F48E8A46}"/>
                </a:ext>
              </a:extLst>
            </p:cNvPr>
            <p:cNvSpPr/>
            <p:nvPr/>
          </p:nvSpPr>
          <p:spPr>
            <a:xfrm>
              <a:off x="1205079" y="4223117"/>
              <a:ext cx="2572706" cy="387361"/>
            </a:xfrm>
            <a:prstGeom prst="roundRect">
              <a:avLst/>
            </a:prstGeom>
            <a:solidFill>
              <a:srgbClr val="FFC00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2017</a:t>
              </a:r>
              <a:r>
                <a:rPr lang="ko-KR" altLang="en-US" sz="20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년 설문 데이터 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170EE19-567E-304C-ABFF-EF37AA722DAF}"/>
              </a:ext>
            </a:extLst>
          </p:cNvPr>
          <p:cNvGrpSpPr/>
          <p:nvPr/>
        </p:nvGrpSpPr>
        <p:grpSpPr>
          <a:xfrm>
            <a:off x="3858370" y="991567"/>
            <a:ext cx="3348818" cy="2786270"/>
            <a:chOff x="4253491" y="1215616"/>
            <a:chExt cx="3332110" cy="294958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1A5F4E4-C102-4840-A4D6-FE1BC5072F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94" t="16840" r="19739" b="15842"/>
            <a:stretch/>
          </p:blipFill>
          <p:spPr>
            <a:xfrm>
              <a:off x="4253491" y="1249714"/>
              <a:ext cx="3322906" cy="2462233"/>
            </a:xfrm>
            <a:prstGeom prst="rect">
              <a:avLst/>
            </a:prstGeom>
          </p:spPr>
        </p:pic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0503007-50DC-4D49-B50E-9C0328555E6D}"/>
                </a:ext>
              </a:extLst>
            </p:cNvPr>
            <p:cNvGrpSpPr/>
            <p:nvPr/>
          </p:nvGrpSpPr>
          <p:grpSpPr>
            <a:xfrm>
              <a:off x="4262695" y="1215616"/>
              <a:ext cx="3322906" cy="2949582"/>
              <a:chOff x="787775" y="1660896"/>
              <a:chExt cx="3322906" cy="2949582"/>
            </a:xfrm>
          </p:grpSpPr>
          <p:sp>
            <p:nvSpPr>
              <p:cNvPr id="38" name="모서리가 둥근 직사각형 37">
                <a:extLst>
                  <a:ext uri="{FF2B5EF4-FFF2-40B4-BE49-F238E27FC236}">
                    <a16:creationId xmlns:a16="http://schemas.microsoft.com/office/drawing/2014/main" id="{77F56D98-CEA9-D74A-A4A7-CF5528F08CEA}"/>
                  </a:ext>
                </a:extLst>
              </p:cNvPr>
              <p:cNvSpPr/>
              <p:nvPr/>
            </p:nvSpPr>
            <p:spPr>
              <a:xfrm>
                <a:off x="787775" y="1660896"/>
                <a:ext cx="3322906" cy="2627305"/>
              </a:xfrm>
              <a:prstGeom prst="roundRect">
                <a:avLst/>
              </a:prstGeom>
              <a:no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모서리가 둥근 직사각형 35">
                <a:extLst>
                  <a:ext uri="{FF2B5EF4-FFF2-40B4-BE49-F238E27FC236}">
                    <a16:creationId xmlns:a16="http://schemas.microsoft.com/office/drawing/2014/main" id="{1DD64692-C88B-6540-A78E-70A0A228B4FA}"/>
                  </a:ext>
                </a:extLst>
              </p:cNvPr>
              <p:cNvSpPr/>
              <p:nvPr/>
            </p:nvSpPr>
            <p:spPr>
              <a:xfrm>
                <a:off x="1205079" y="4223117"/>
                <a:ext cx="2572706" cy="387361"/>
              </a:xfrm>
              <a:prstGeom prst="roundRect">
                <a:avLst/>
              </a:prstGeom>
              <a:solidFill>
                <a:srgbClr val="FFC000">
                  <a:alpha val="7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2018</a:t>
                </a:r>
                <a:r>
                  <a:rPr lang="ko-KR" altLang="en-US" sz="20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년 설문 데이터 </a:t>
                </a:r>
              </a:p>
            </p:txBody>
          </p:sp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35D58F8-E7E7-D847-85FD-9472C63CB095}"/>
              </a:ext>
            </a:extLst>
          </p:cNvPr>
          <p:cNvGrpSpPr/>
          <p:nvPr/>
        </p:nvGrpSpPr>
        <p:grpSpPr>
          <a:xfrm>
            <a:off x="150001" y="3887361"/>
            <a:ext cx="3339568" cy="2926425"/>
            <a:chOff x="312132" y="4097255"/>
            <a:chExt cx="3322906" cy="2949582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9140" y="5884206"/>
              <a:ext cx="345911" cy="28514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1738242-6A13-3646-B5AA-49842F1678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25" t="16828" r="19714" b="18172"/>
            <a:stretch/>
          </p:blipFill>
          <p:spPr>
            <a:xfrm>
              <a:off x="368468" y="4255362"/>
              <a:ext cx="3207434" cy="2377441"/>
            </a:xfrm>
            <a:prstGeom prst="rect">
              <a:avLst/>
            </a:prstGeom>
          </p:spPr>
        </p:pic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20521C8B-F9AE-004F-87E2-7791CC331EA1}"/>
                </a:ext>
              </a:extLst>
            </p:cNvPr>
            <p:cNvGrpSpPr/>
            <p:nvPr/>
          </p:nvGrpSpPr>
          <p:grpSpPr>
            <a:xfrm>
              <a:off x="312132" y="4097255"/>
              <a:ext cx="3322906" cy="2949582"/>
              <a:chOff x="787775" y="1660896"/>
              <a:chExt cx="3322906" cy="2949582"/>
            </a:xfrm>
          </p:grpSpPr>
          <p:sp>
            <p:nvSpPr>
              <p:cNvPr id="42" name="모서리가 둥근 직사각형 41">
                <a:extLst>
                  <a:ext uri="{FF2B5EF4-FFF2-40B4-BE49-F238E27FC236}">
                    <a16:creationId xmlns:a16="http://schemas.microsoft.com/office/drawing/2014/main" id="{647F7A00-208D-FA40-A4CB-AF8FC919811B}"/>
                  </a:ext>
                </a:extLst>
              </p:cNvPr>
              <p:cNvSpPr/>
              <p:nvPr/>
            </p:nvSpPr>
            <p:spPr>
              <a:xfrm>
                <a:off x="787775" y="1660896"/>
                <a:ext cx="3322906" cy="2627305"/>
              </a:xfrm>
              <a:prstGeom prst="roundRect">
                <a:avLst/>
              </a:prstGeom>
              <a:no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모서리가 둥근 직사각형 42">
                <a:extLst>
                  <a:ext uri="{FF2B5EF4-FFF2-40B4-BE49-F238E27FC236}">
                    <a16:creationId xmlns:a16="http://schemas.microsoft.com/office/drawing/2014/main" id="{349FF13D-5579-A140-B6EA-3DA5EFA1D040}"/>
                  </a:ext>
                </a:extLst>
              </p:cNvPr>
              <p:cNvSpPr/>
              <p:nvPr/>
            </p:nvSpPr>
            <p:spPr>
              <a:xfrm>
                <a:off x="1205079" y="4223117"/>
                <a:ext cx="2572706" cy="387361"/>
              </a:xfrm>
              <a:prstGeom prst="roundRect">
                <a:avLst/>
              </a:prstGeom>
              <a:solidFill>
                <a:srgbClr val="FFC000">
                  <a:alpha val="7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2019</a:t>
                </a:r>
                <a:r>
                  <a:rPr lang="ko-KR" altLang="en-US" sz="20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년 설문 데이터 </a:t>
                </a: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D8433C-A6B6-F442-AC00-9F2BA26BA170}"/>
              </a:ext>
            </a:extLst>
          </p:cNvPr>
          <p:cNvGrpSpPr/>
          <p:nvPr/>
        </p:nvGrpSpPr>
        <p:grpSpPr>
          <a:xfrm>
            <a:off x="3956812" y="3897500"/>
            <a:ext cx="3266571" cy="2926425"/>
            <a:chOff x="12271814" y="1058848"/>
            <a:chExt cx="3322906" cy="294958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95BF107-81CD-EF4B-9637-7CE654C6F9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70" t="15556" r="18663" b="17905"/>
            <a:stretch/>
          </p:blipFill>
          <p:spPr>
            <a:xfrm>
              <a:off x="12271814" y="1175922"/>
              <a:ext cx="3322906" cy="2433712"/>
            </a:xfrm>
            <a:prstGeom prst="rect">
              <a:avLst/>
            </a:prstGeom>
          </p:spPr>
        </p:pic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4B8C2B48-E4F1-1B45-83AC-48607E2A0D50}"/>
                </a:ext>
              </a:extLst>
            </p:cNvPr>
            <p:cNvGrpSpPr/>
            <p:nvPr/>
          </p:nvGrpSpPr>
          <p:grpSpPr>
            <a:xfrm>
              <a:off x="12271814" y="1058848"/>
              <a:ext cx="3322906" cy="2949582"/>
              <a:chOff x="787775" y="1660896"/>
              <a:chExt cx="3322906" cy="2949582"/>
            </a:xfrm>
          </p:grpSpPr>
          <p:sp>
            <p:nvSpPr>
              <p:cNvPr id="48" name="모서리가 둥근 직사각형 47">
                <a:extLst>
                  <a:ext uri="{FF2B5EF4-FFF2-40B4-BE49-F238E27FC236}">
                    <a16:creationId xmlns:a16="http://schemas.microsoft.com/office/drawing/2014/main" id="{C49ABE44-86C6-2345-B4C0-EB00BF30C914}"/>
                  </a:ext>
                </a:extLst>
              </p:cNvPr>
              <p:cNvSpPr/>
              <p:nvPr/>
            </p:nvSpPr>
            <p:spPr>
              <a:xfrm>
                <a:off x="787775" y="1660896"/>
                <a:ext cx="3322906" cy="2627305"/>
              </a:xfrm>
              <a:prstGeom prst="roundRect">
                <a:avLst/>
              </a:prstGeom>
              <a:no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모서리가 둥근 직사각형 48">
                <a:extLst>
                  <a:ext uri="{FF2B5EF4-FFF2-40B4-BE49-F238E27FC236}">
                    <a16:creationId xmlns:a16="http://schemas.microsoft.com/office/drawing/2014/main" id="{9A9148F6-779D-F942-964E-20A43DD6859C}"/>
                  </a:ext>
                </a:extLst>
              </p:cNvPr>
              <p:cNvSpPr/>
              <p:nvPr/>
            </p:nvSpPr>
            <p:spPr>
              <a:xfrm>
                <a:off x="1205079" y="4223117"/>
                <a:ext cx="2572706" cy="387361"/>
              </a:xfrm>
              <a:prstGeom prst="roundRect">
                <a:avLst/>
              </a:prstGeom>
              <a:solidFill>
                <a:srgbClr val="FFC000">
                  <a:alpha val="7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2020</a:t>
                </a:r>
                <a:r>
                  <a:rPr lang="ko-KR" altLang="en-US" sz="20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년 설문 데이터 </a:t>
                </a:r>
              </a:p>
            </p:txBody>
          </p:sp>
        </p:grp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E0065EF-8BFA-D448-B7FF-1B7AC9C6952A}"/>
              </a:ext>
            </a:extLst>
          </p:cNvPr>
          <p:cNvSpPr/>
          <p:nvPr/>
        </p:nvSpPr>
        <p:spPr>
          <a:xfrm>
            <a:off x="9997734" y="3876534"/>
            <a:ext cx="774333" cy="244914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3E250BD-6BD3-EA4E-9F86-91E0F17FE5F2}"/>
              </a:ext>
            </a:extLst>
          </p:cNvPr>
          <p:cNvSpPr/>
          <p:nvPr/>
        </p:nvSpPr>
        <p:spPr>
          <a:xfrm>
            <a:off x="9227571" y="3422595"/>
            <a:ext cx="732608" cy="216358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847F87B-79DB-864B-A16C-F960C6701B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393" y="3204687"/>
            <a:ext cx="345911" cy="28514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B4734EE-A6E9-254B-8E45-728C4CCD46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46089" y="3147967"/>
            <a:ext cx="345911" cy="285143"/>
          </a:xfrm>
          <a:prstGeom prst="rect">
            <a:avLst/>
          </a:prstGeom>
        </p:spPr>
      </p:pic>
      <p:sp>
        <p:nvSpPr>
          <p:cNvPr id="44" name="내용 개체 틀 4">
            <a:extLst>
              <a:ext uri="{FF2B5EF4-FFF2-40B4-BE49-F238E27FC236}">
                <a16:creationId xmlns:a16="http://schemas.microsoft.com/office/drawing/2014/main" id="{249CB4D3-3C16-AD4E-8122-F281460460BF}"/>
              </a:ext>
            </a:extLst>
          </p:cNvPr>
          <p:cNvSpPr txBox="1">
            <a:spLocks/>
          </p:cNvSpPr>
          <p:nvPr/>
        </p:nvSpPr>
        <p:spPr>
          <a:xfrm>
            <a:off x="7292018" y="3349495"/>
            <a:ext cx="4961947" cy="166625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설문 데이터 중 범주형 데이터가 대부분을 </a:t>
            </a:r>
            <a:endParaRPr lang="en-US" altLang="ko-KR" sz="23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차지하였으며 약간의 서술형 데이터와 </a:t>
            </a:r>
            <a:endParaRPr lang="en-US" altLang="ko-KR" sz="23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3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수치형</a:t>
            </a:r>
            <a:r>
              <a:rPr lang="ko-KR" altLang="en-US" sz="2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데이터 존재</a:t>
            </a:r>
            <a:endParaRPr lang="en-US" altLang="ko-KR" sz="23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F58EC8D-3240-3B4D-950A-CD0B644C3AAC}"/>
              </a:ext>
            </a:extLst>
          </p:cNvPr>
          <p:cNvSpPr/>
          <p:nvPr/>
        </p:nvSpPr>
        <p:spPr>
          <a:xfrm>
            <a:off x="8821873" y="4306767"/>
            <a:ext cx="674519" cy="22264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598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1849" y="234364"/>
            <a:ext cx="38388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수치형</a:t>
            </a:r>
            <a:r>
              <a:rPr lang="ko-KR" altLang="en-US" sz="25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변수 분포 확인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F25F7C9D-57D4-4BF8-B377-57AB48962CBB}" type="slidenum">
              <a:rPr lang="ko-KR" altLang="en-US" smtClean="0"/>
              <a:t>5</a:t>
            </a:fld>
            <a:r>
              <a:rPr lang="ko-KR" altLang="en-US" dirty="0"/>
              <a:t> </a:t>
            </a:r>
            <a:r>
              <a:rPr lang="en-US" altLang="ko-KR" dirty="0"/>
              <a:t>/ 17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DE42AF-2866-B741-8CF5-29C4FEABB6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9" r="7535"/>
          <a:stretch/>
        </p:blipFill>
        <p:spPr>
          <a:xfrm>
            <a:off x="707696" y="1231054"/>
            <a:ext cx="9592752" cy="23130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67DEF1C-156C-A442-ABAA-AD05A2DF3C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2" r="8696"/>
          <a:stretch/>
        </p:blipFill>
        <p:spPr>
          <a:xfrm>
            <a:off x="707695" y="3766287"/>
            <a:ext cx="9592753" cy="2347363"/>
          </a:xfrm>
          <a:prstGeom prst="rect">
            <a:avLst/>
          </a:prstGeom>
        </p:spPr>
      </p:pic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5EC0A5B-F876-3041-8155-7F9E1F6066CD}"/>
              </a:ext>
            </a:extLst>
          </p:cNvPr>
          <p:cNvSpPr/>
          <p:nvPr/>
        </p:nvSpPr>
        <p:spPr>
          <a:xfrm>
            <a:off x="890412" y="1004665"/>
            <a:ext cx="1814776" cy="408818"/>
          </a:xfrm>
          <a:prstGeom prst="roundRect">
            <a:avLst/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2017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년 </a:t>
            </a:r>
            <a:r>
              <a:rPr lang="ko-KR" altLang="en-US" sz="16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수치형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데이터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D5F8481-47E2-7E40-8783-DA3AB3244527}"/>
              </a:ext>
            </a:extLst>
          </p:cNvPr>
          <p:cNvSpPr/>
          <p:nvPr/>
        </p:nvSpPr>
        <p:spPr>
          <a:xfrm>
            <a:off x="890412" y="3575325"/>
            <a:ext cx="1814776" cy="408818"/>
          </a:xfrm>
          <a:prstGeom prst="roundRect">
            <a:avLst/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2018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년 </a:t>
            </a:r>
            <a:r>
              <a:rPr lang="ko-KR" altLang="en-US" sz="16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수치형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데이터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29064A-63A9-C142-9B25-CB962DB253FF}"/>
              </a:ext>
            </a:extLst>
          </p:cNvPr>
          <p:cNvSpPr/>
          <p:nvPr/>
        </p:nvSpPr>
        <p:spPr>
          <a:xfrm>
            <a:off x="8321854" y="6502216"/>
            <a:ext cx="518029" cy="228372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9DD913-A8E0-6246-B914-DBEAE584FE14}"/>
              </a:ext>
            </a:extLst>
          </p:cNvPr>
          <p:cNvSpPr txBox="1"/>
          <p:nvPr/>
        </p:nvSpPr>
        <p:spPr>
          <a:xfrm>
            <a:off x="2457316" y="6362406"/>
            <a:ext cx="7277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수치형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데이터가 정규성을 보이나 근로 소득 문항에 관해서 높은 </a:t>
            </a:r>
            <a:r>
              <a:rPr lang="ko-KR" altLang="en-US" sz="20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첨도를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갖음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FF257FC-D053-6549-B328-3F86E606B0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786" y="6314510"/>
            <a:ext cx="345911" cy="28514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002CD3B-7D2D-D444-8F8E-B89E67369E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9808" y="6327427"/>
            <a:ext cx="345911" cy="28514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F37E43B-F207-C147-957C-F3EAD9F0DD31}"/>
              </a:ext>
            </a:extLst>
          </p:cNvPr>
          <p:cNvSpPr/>
          <p:nvPr/>
        </p:nvSpPr>
        <p:spPr>
          <a:xfrm>
            <a:off x="4175079" y="6469479"/>
            <a:ext cx="569832" cy="228372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161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1849" y="234364"/>
            <a:ext cx="38388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수치형</a:t>
            </a:r>
            <a:r>
              <a:rPr lang="ko-KR" altLang="en-US" sz="25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변수 분포 확인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F25F7C9D-57D4-4BF8-B377-57AB48962CBB}" type="slidenum">
              <a:rPr lang="ko-KR" altLang="en-US" smtClean="0"/>
              <a:t>6</a:t>
            </a:fld>
            <a:r>
              <a:rPr lang="ko-KR" altLang="en-US" dirty="0"/>
              <a:t> </a:t>
            </a:r>
            <a:r>
              <a:rPr lang="en-US" altLang="ko-KR" dirty="0"/>
              <a:t>/ 17</a:t>
            </a:r>
            <a:endParaRPr lang="ko-KR" altLang="en-US" dirty="0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5EC0A5B-F876-3041-8155-7F9E1F6066CD}"/>
              </a:ext>
            </a:extLst>
          </p:cNvPr>
          <p:cNvSpPr/>
          <p:nvPr/>
        </p:nvSpPr>
        <p:spPr>
          <a:xfrm>
            <a:off x="890412" y="1004665"/>
            <a:ext cx="1814776" cy="408818"/>
          </a:xfrm>
          <a:prstGeom prst="roundRect">
            <a:avLst/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2019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년 </a:t>
            </a:r>
            <a:r>
              <a:rPr lang="ko-KR" altLang="en-US" sz="16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수치형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데이터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D5F8481-47E2-7E40-8783-DA3AB3244527}"/>
              </a:ext>
            </a:extLst>
          </p:cNvPr>
          <p:cNvSpPr/>
          <p:nvPr/>
        </p:nvSpPr>
        <p:spPr>
          <a:xfrm>
            <a:off x="890412" y="3656007"/>
            <a:ext cx="1814776" cy="408818"/>
          </a:xfrm>
          <a:prstGeom prst="roundRect">
            <a:avLst/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2020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년 </a:t>
            </a:r>
            <a:r>
              <a:rPr lang="ko-KR" altLang="en-US" sz="16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수치형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데이터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5EBB649-1EBE-AE42-BFED-1234451AF3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5" t="6017" r="8455"/>
          <a:stretch/>
        </p:blipFill>
        <p:spPr>
          <a:xfrm>
            <a:off x="890412" y="1411942"/>
            <a:ext cx="9531059" cy="217734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7CDBA6B-BCC5-BC46-9F9E-83B3B86E77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5" t="7122" r="7900" b="-7122"/>
          <a:stretch/>
        </p:blipFill>
        <p:spPr>
          <a:xfrm>
            <a:off x="1032924" y="4054508"/>
            <a:ext cx="9361653" cy="22663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55B937B-0ED7-134A-9C29-0E6A66E0DA3C}"/>
              </a:ext>
            </a:extLst>
          </p:cNvPr>
          <p:cNvSpPr txBox="1"/>
          <p:nvPr/>
        </p:nvSpPr>
        <p:spPr>
          <a:xfrm>
            <a:off x="2457316" y="6362406"/>
            <a:ext cx="7277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2019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년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‘bq30’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변수 매우 높은 첨도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이상치 데이터가 있을 것이라고 판단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28246B3-71B8-7442-9749-142D3DBC66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366" y="6314510"/>
            <a:ext cx="345911" cy="28514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C3E3C12-EBDF-2643-BA75-77F8A420B8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2658" y="6327427"/>
            <a:ext cx="345911" cy="28514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4B52321-5FFF-034D-8F41-FB394953811A}"/>
              </a:ext>
            </a:extLst>
          </p:cNvPr>
          <p:cNvSpPr/>
          <p:nvPr/>
        </p:nvSpPr>
        <p:spPr>
          <a:xfrm>
            <a:off x="3595191" y="6469479"/>
            <a:ext cx="518029" cy="228372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873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F5954D2-1CBA-B148-915F-71C72335F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679" y="3922446"/>
            <a:ext cx="3920682" cy="261378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E36E43-F834-1B40-B516-7F756DB001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4" y="3937620"/>
            <a:ext cx="3920681" cy="26137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FBB805E-9B01-9443-846E-50B40E76AC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338" y="1048738"/>
            <a:ext cx="4067087" cy="27113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E32004E-6AA0-394C-BF69-FF98746940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7" y="1019357"/>
            <a:ext cx="3920679" cy="2613786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71848" y="234364"/>
            <a:ext cx="643756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직</a:t>
            </a:r>
            <a:r>
              <a:rPr lang="ko-KR" altLang="en-US" sz="24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업</a:t>
            </a:r>
            <a:r>
              <a:rPr lang="ko-KR" altLang="en-US" sz="25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코드</a:t>
            </a:r>
            <a:r>
              <a:rPr lang="en-US" altLang="ko-KR" sz="25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en-US" altLang="ko-KR" sz="25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knowcode</a:t>
            </a:r>
            <a:r>
              <a:rPr lang="en-US" altLang="ko-KR" sz="25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25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와 연관이 높은 설문 문항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F25F7C9D-57D4-4BF8-B377-57AB48962CBB}" type="slidenum">
              <a:rPr lang="ko-KR" altLang="en-US" smtClean="0"/>
              <a:t>7</a:t>
            </a:fld>
            <a:r>
              <a:rPr lang="ko-KR" altLang="en-US" dirty="0"/>
              <a:t> </a:t>
            </a:r>
            <a:r>
              <a:rPr lang="en-US" altLang="ko-KR" dirty="0"/>
              <a:t>/ 17</a:t>
            </a:r>
            <a:endParaRPr lang="ko-KR" altLang="en-US" dirty="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D6FCBAC-B6EC-304D-B5B4-575EFA523A8D}"/>
              </a:ext>
            </a:extLst>
          </p:cNvPr>
          <p:cNvSpPr/>
          <p:nvPr/>
        </p:nvSpPr>
        <p:spPr>
          <a:xfrm>
            <a:off x="181572" y="991567"/>
            <a:ext cx="3490734" cy="2738526"/>
          </a:xfrm>
          <a:prstGeom prst="roundRect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7F56D98-CEA9-D74A-A4A7-CF5528F08CEA}"/>
              </a:ext>
            </a:extLst>
          </p:cNvPr>
          <p:cNvSpPr/>
          <p:nvPr/>
        </p:nvSpPr>
        <p:spPr>
          <a:xfrm>
            <a:off x="3867619" y="991567"/>
            <a:ext cx="3568741" cy="2738526"/>
          </a:xfrm>
          <a:prstGeom prst="roundRect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647F7A00-208D-FA40-A4CB-AF8FC919811B}"/>
              </a:ext>
            </a:extLst>
          </p:cNvPr>
          <p:cNvSpPr/>
          <p:nvPr/>
        </p:nvSpPr>
        <p:spPr>
          <a:xfrm>
            <a:off x="150000" y="3887360"/>
            <a:ext cx="3568741" cy="2876279"/>
          </a:xfrm>
          <a:prstGeom prst="roundRect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C49ABE44-86C6-2345-B4C0-EB00BF30C914}"/>
              </a:ext>
            </a:extLst>
          </p:cNvPr>
          <p:cNvSpPr/>
          <p:nvPr/>
        </p:nvSpPr>
        <p:spPr>
          <a:xfrm>
            <a:off x="3956812" y="3897499"/>
            <a:ext cx="3490735" cy="2876279"/>
          </a:xfrm>
          <a:prstGeom prst="roundRect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847F87B-79DB-864B-A16C-F960C6701B9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651" y="3139819"/>
            <a:ext cx="346988" cy="286031"/>
          </a:xfrm>
          <a:prstGeom prst="rect">
            <a:avLst/>
          </a:prstGeom>
        </p:spPr>
      </p:pic>
      <p:sp>
        <p:nvSpPr>
          <p:cNvPr id="44" name="내용 개체 틀 4">
            <a:extLst>
              <a:ext uri="{FF2B5EF4-FFF2-40B4-BE49-F238E27FC236}">
                <a16:creationId xmlns:a16="http://schemas.microsoft.com/office/drawing/2014/main" id="{249CB4D3-3C16-AD4E-8122-F281460460BF}"/>
              </a:ext>
            </a:extLst>
          </p:cNvPr>
          <p:cNvSpPr txBox="1">
            <a:spLocks/>
          </p:cNvSpPr>
          <p:nvPr/>
        </p:nvSpPr>
        <p:spPr>
          <a:xfrm>
            <a:off x="7347773" y="3349495"/>
            <a:ext cx="4961947" cy="166625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3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직업코드</a:t>
            </a:r>
            <a:r>
              <a:rPr lang="en-US" altLang="ko-KR" sz="2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en-US" altLang="ko-KR" sz="23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knowcode</a:t>
            </a:r>
            <a:r>
              <a:rPr lang="en-US" altLang="ko-KR" sz="2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2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와 상관성이 높은</a:t>
            </a:r>
            <a:endParaRPr lang="en-US" altLang="ko-KR" sz="23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0" indent="0" algn="ctr">
              <a:buNone/>
            </a:pPr>
            <a:r>
              <a:rPr lang="ko-KR" altLang="en-US" sz="2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설문 문항에 대해 분석해본 결과</a:t>
            </a:r>
            <a:endParaRPr lang="en-US" altLang="ko-KR" sz="23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 </a:t>
            </a:r>
            <a:r>
              <a:rPr lang="en-US" altLang="ko-KR" sz="2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r>
              <a:rPr lang="ko-KR" altLang="en-US" sz="2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유형에 대한 설문 문항이 연관성 높음</a:t>
            </a:r>
            <a:endParaRPr lang="en-US" altLang="ko-KR" sz="23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ko-KR" sz="23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F58EC8D-3240-3B4D-950A-CD0B644C3AAC}"/>
              </a:ext>
            </a:extLst>
          </p:cNvPr>
          <p:cNvSpPr/>
          <p:nvPr/>
        </p:nvSpPr>
        <p:spPr>
          <a:xfrm>
            <a:off x="21111128" y="9103447"/>
            <a:ext cx="674519" cy="22264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615D7EC-0398-FC4C-9CB4-90597DC07F7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35995" y="3164374"/>
            <a:ext cx="314465" cy="25922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131C3EA-0060-3E4D-B853-76F90634ABCE}"/>
              </a:ext>
            </a:extLst>
          </p:cNvPr>
          <p:cNvSpPr/>
          <p:nvPr/>
        </p:nvSpPr>
        <p:spPr>
          <a:xfrm>
            <a:off x="7752436" y="4325841"/>
            <a:ext cx="805869" cy="216358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618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E466EB8A-08AA-5149-B660-FCC25B6A0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242" y="4005386"/>
            <a:ext cx="3900302" cy="260020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66E5923-733A-3D46-AA37-A97B4CC51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49" y="3940938"/>
            <a:ext cx="4051755" cy="270117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2F20897-1388-8040-A3AD-A43993A1A3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544" y="1026673"/>
            <a:ext cx="3970398" cy="26469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3ECCE8-1F14-4044-96FC-C132F22F9F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2" y="1042384"/>
            <a:ext cx="3881673" cy="2587782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71848" y="234364"/>
            <a:ext cx="643756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직</a:t>
            </a:r>
            <a:r>
              <a:rPr lang="ko-KR" altLang="en-US" sz="24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업</a:t>
            </a:r>
            <a:r>
              <a:rPr lang="ko-KR" altLang="en-US" sz="25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코드</a:t>
            </a:r>
            <a:r>
              <a:rPr lang="en-US" altLang="ko-KR" sz="25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en-US" altLang="ko-KR" sz="25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knowcode</a:t>
            </a:r>
            <a:r>
              <a:rPr lang="en-US" altLang="ko-KR" sz="25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25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와 연관이 낮은 설문 문항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F25F7C9D-57D4-4BF8-B377-57AB48962CBB}" type="slidenum">
              <a:rPr lang="ko-KR" altLang="en-US" smtClean="0"/>
              <a:t>8</a:t>
            </a:fld>
            <a:r>
              <a:rPr lang="ko-KR" altLang="en-US" dirty="0"/>
              <a:t> </a:t>
            </a:r>
            <a:r>
              <a:rPr lang="en-US" altLang="ko-KR" dirty="0"/>
              <a:t>/ 17</a:t>
            </a:r>
            <a:endParaRPr lang="ko-KR" altLang="en-US" dirty="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D6FCBAC-B6EC-304D-B5B4-575EFA523A8D}"/>
              </a:ext>
            </a:extLst>
          </p:cNvPr>
          <p:cNvSpPr/>
          <p:nvPr/>
        </p:nvSpPr>
        <p:spPr>
          <a:xfrm>
            <a:off x="181572" y="991567"/>
            <a:ext cx="3490734" cy="2738526"/>
          </a:xfrm>
          <a:prstGeom prst="roundRect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7F56D98-CEA9-D74A-A4A7-CF5528F08CEA}"/>
              </a:ext>
            </a:extLst>
          </p:cNvPr>
          <p:cNvSpPr/>
          <p:nvPr/>
        </p:nvSpPr>
        <p:spPr>
          <a:xfrm>
            <a:off x="3867619" y="991567"/>
            <a:ext cx="3568741" cy="2738526"/>
          </a:xfrm>
          <a:prstGeom prst="roundRect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647F7A00-208D-FA40-A4CB-AF8FC919811B}"/>
              </a:ext>
            </a:extLst>
          </p:cNvPr>
          <p:cNvSpPr/>
          <p:nvPr/>
        </p:nvSpPr>
        <p:spPr>
          <a:xfrm>
            <a:off x="150000" y="3887360"/>
            <a:ext cx="3568741" cy="2876279"/>
          </a:xfrm>
          <a:prstGeom prst="roundRect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C49ABE44-86C6-2345-B4C0-EB00BF30C914}"/>
              </a:ext>
            </a:extLst>
          </p:cNvPr>
          <p:cNvSpPr/>
          <p:nvPr/>
        </p:nvSpPr>
        <p:spPr>
          <a:xfrm>
            <a:off x="3956812" y="3897499"/>
            <a:ext cx="3490735" cy="2876279"/>
          </a:xfrm>
          <a:prstGeom prst="roundRect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F58EC8D-3240-3B4D-950A-CD0B644C3AAC}"/>
              </a:ext>
            </a:extLst>
          </p:cNvPr>
          <p:cNvSpPr/>
          <p:nvPr/>
        </p:nvSpPr>
        <p:spPr>
          <a:xfrm>
            <a:off x="21111128" y="9103447"/>
            <a:ext cx="674519" cy="22264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818E56D-C3D6-FA49-A467-719E09A9320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651" y="3139819"/>
            <a:ext cx="346988" cy="286031"/>
          </a:xfrm>
          <a:prstGeom prst="rect">
            <a:avLst/>
          </a:prstGeom>
        </p:spPr>
      </p:pic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E32A508-9F79-2546-AAC4-C738368D7B9F}"/>
              </a:ext>
            </a:extLst>
          </p:cNvPr>
          <p:cNvSpPr txBox="1">
            <a:spLocks/>
          </p:cNvSpPr>
          <p:nvPr/>
        </p:nvSpPr>
        <p:spPr>
          <a:xfrm>
            <a:off x="7347773" y="3349495"/>
            <a:ext cx="4961947" cy="166625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3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직업코드</a:t>
            </a:r>
            <a:r>
              <a:rPr lang="en-US" altLang="ko-KR" sz="2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en-US" altLang="ko-KR" sz="23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knowcode</a:t>
            </a:r>
            <a:r>
              <a:rPr lang="en-US" altLang="ko-KR" sz="2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2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와 상관성이 낮은</a:t>
            </a:r>
            <a:endParaRPr lang="en-US" altLang="ko-KR" sz="23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0" indent="0" algn="ctr">
              <a:buNone/>
            </a:pPr>
            <a:r>
              <a:rPr lang="ko-KR" altLang="en-US" sz="2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설문 문항에 대해 분석해본 결과</a:t>
            </a:r>
            <a:endParaRPr lang="en-US" altLang="ko-KR" sz="23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 </a:t>
            </a:r>
            <a:r>
              <a:rPr lang="en-US" altLang="ko-KR" sz="2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r>
              <a:rPr lang="ko-KR" altLang="en-US" sz="2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유형에 대한 설문 문항이 연관성 낮음</a:t>
            </a:r>
            <a:endParaRPr lang="en-US" altLang="ko-KR" sz="23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ko-KR" sz="23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F9B3C50-2F25-5240-A6AE-9059497C550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35995" y="3164374"/>
            <a:ext cx="314465" cy="25922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8BD220B-507C-9D44-BEEE-CBD13B3A4CBB}"/>
              </a:ext>
            </a:extLst>
          </p:cNvPr>
          <p:cNvSpPr/>
          <p:nvPr/>
        </p:nvSpPr>
        <p:spPr>
          <a:xfrm>
            <a:off x="7752436" y="4325841"/>
            <a:ext cx="805869" cy="216358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943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71848" y="234364"/>
            <a:ext cx="73283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결측 데이터 분포 확인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F25F7C9D-57D4-4BF8-B377-57AB48962CBB}" type="slidenum">
              <a:rPr lang="ko-KR" altLang="en-US" smtClean="0"/>
              <a:t>9</a:t>
            </a:fld>
            <a:r>
              <a:rPr lang="ko-KR" altLang="en-US" dirty="0"/>
              <a:t> </a:t>
            </a:r>
            <a:r>
              <a:rPr lang="en-US" altLang="ko-KR" dirty="0"/>
              <a:t>/ 17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F76670C-7B07-EC40-BA08-9C65E3402D40}"/>
              </a:ext>
            </a:extLst>
          </p:cNvPr>
          <p:cNvGrpSpPr/>
          <p:nvPr/>
        </p:nvGrpSpPr>
        <p:grpSpPr>
          <a:xfrm>
            <a:off x="0" y="1363041"/>
            <a:ext cx="5821884" cy="3247582"/>
            <a:chOff x="0" y="991566"/>
            <a:chExt cx="5821884" cy="3247582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F6FB64D-4DB0-6540-A8B3-70BC174506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53" t="3872" r="7596"/>
            <a:stretch/>
          </p:blipFill>
          <p:spPr>
            <a:xfrm>
              <a:off x="0" y="1040556"/>
              <a:ext cx="5786438" cy="3198592"/>
            </a:xfrm>
            <a:prstGeom prst="rect">
              <a:avLst/>
            </a:prstGeom>
          </p:spPr>
        </p:pic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id="{CD6FCBAC-B6EC-304D-B5B4-575EFA523A8D}"/>
                </a:ext>
              </a:extLst>
            </p:cNvPr>
            <p:cNvSpPr/>
            <p:nvPr/>
          </p:nvSpPr>
          <p:spPr>
            <a:xfrm>
              <a:off x="181571" y="991566"/>
              <a:ext cx="5640313" cy="3247581"/>
            </a:xfrm>
            <a:prstGeom prst="roundRect">
              <a:avLst/>
            </a:prstGeom>
            <a:no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DA3E2E8-0829-9D49-B25D-9C2EA6094C33}"/>
              </a:ext>
            </a:extLst>
          </p:cNvPr>
          <p:cNvGrpSpPr/>
          <p:nvPr/>
        </p:nvGrpSpPr>
        <p:grpSpPr>
          <a:xfrm>
            <a:off x="6213776" y="1363040"/>
            <a:ext cx="5796653" cy="3247581"/>
            <a:chOff x="6213775" y="1098784"/>
            <a:chExt cx="5796653" cy="314036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FBBCB8B-66B7-8749-8ADD-F3FD0D8EF3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2" t="5898" r="7589"/>
            <a:stretch/>
          </p:blipFill>
          <p:spPr>
            <a:xfrm>
              <a:off x="6213775" y="1098784"/>
              <a:ext cx="5761206" cy="3140363"/>
            </a:xfrm>
            <a:prstGeom prst="rect">
              <a:avLst/>
            </a:prstGeom>
          </p:spPr>
        </p:pic>
        <p:sp>
          <p:nvSpPr>
            <p:cNvPr id="42" name="모서리가 둥근 직사각형 41">
              <a:extLst>
                <a:ext uri="{FF2B5EF4-FFF2-40B4-BE49-F238E27FC236}">
                  <a16:creationId xmlns:a16="http://schemas.microsoft.com/office/drawing/2014/main" id="{647F7A00-208D-FA40-A4CB-AF8FC919811B}"/>
                </a:ext>
              </a:extLst>
            </p:cNvPr>
            <p:cNvSpPr/>
            <p:nvPr/>
          </p:nvSpPr>
          <p:spPr>
            <a:xfrm>
              <a:off x="6213775" y="1098784"/>
              <a:ext cx="5796653" cy="3140364"/>
            </a:xfrm>
            <a:prstGeom prst="roundRect">
              <a:avLst/>
            </a:prstGeom>
            <a:no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F58EC8D-3240-3B4D-950A-CD0B644C3AAC}"/>
              </a:ext>
            </a:extLst>
          </p:cNvPr>
          <p:cNvSpPr/>
          <p:nvPr/>
        </p:nvSpPr>
        <p:spPr>
          <a:xfrm>
            <a:off x="21111128" y="9103447"/>
            <a:ext cx="674519" cy="22264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49286C-13D7-0740-A215-E5074E5EEC0E}"/>
              </a:ext>
            </a:extLst>
          </p:cNvPr>
          <p:cNvSpPr txBox="1"/>
          <p:nvPr/>
        </p:nvSpPr>
        <p:spPr>
          <a:xfrm>
            <a:off x="893852" y="5478230"/>
            <a:ext cx="10202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E02020"/>
                </a:solidFill>
                <a:latin typeface="나눔바른펜" panose="020B0600000101010101" charset="-127"/>
                <a:ea typeface="나눔바른펜" panose="020B0600000101010101" charset="-127"/>
              </a:rPr>
              <a:t>10%</a:t>
            </a:r>
            <a:r>
              <a:rPr lang="ko-KR" altLang="en-US" sz="2000" b="1" dirty="0">
                <a:solidFill>
                  <a:srgbClr val="E02020"/>
                </a:solidFill>
                <a:latin typeface="나눔바른펜" panose="020B0600000101010101" charset="-127"/>
                <a:ea typeface="나눔바른펜" panose="020B0600000101010101" charset="-127"/>
              </a:rPr>
              <a:t> 이상의 </a:t>
            </a:r>
            <a:r>
              <a:rPr lang="ko-KR" altLang="en-US" sz="2000" b="1" dirty="0" err="1">
                <a:solidFill>
                  <a:srgbClr val="E02020"/>
                </a:solidFill>
                <a:latin typeface="나눔바른펜" panose="020B0600000101010101" charset="-127"/>
                <a:ea typeface="나눔바른펜" panose="020B0600000101010101" charset="-127"/>
              </a:rPr>
              <a:t>결측치</a:t>
            </a:r>
            <a:r>
              <a:rPr lang="ko-KR" altLang="en-US" sz="2000" dirty="0" err="1">
                <a:latin typeface="나눔바른펜" panose="020B0600000101010101" charset="-127"/>
                <a:ea typeface="나눔바른펜" panose="020B0600000101010101" charset="-127"/>
              </a:rPr>
              <a:t>를</a:t>
            </a:r>
            <a:r>
              <a:rPr lang="ko-KR" altLang="en-US" sz="2000" dirty="0">
                <a:latin typeface="나눔바른펜" panose="020B0600000101010101" charset="-127"/>
                <a:ea typeface="나눔바른펜" panose="020B0600000101010101" charset="-127"/>
              </a:rPr>
              <a:t> 갖는 설문 문항들의 경우 응시 대상에 해당되지 않은 경우 </a:t>
            </a:r>
            <a:r>
              <a:rPr lang="en-US" altLang="ko-KR" sz="2000" dirty="0">
                <a:latin typeface="나눔바른펜" panose="020B0600000101010101" charset="-127"/>
                <a:ea typeface="나눔바른펜" panose="020B0600000101010101" charset="-127"/>
              </a:rPr>
              <a:t>-&gt;</a:t>
            </a:r>
            <a:r>
              <a:rPr lang="ko-KR" altLang="en-US" sz="2000" dirty="0">
                <a:latin typeface="나눔바른펜" panose="020B0600000101010101" charset="-127"/>
                <a:ea typeface="나눔바른펜" panose="020B0600000101010101" charset="-127"/>
              </a:rPr>
              <a:t> </a:t>
            </a:r>
            <a:r>
              <a:rPr lang="en-US" altLang="ko-KR" sz="2000" dirty="0">
                <a:latin typeface="나눔바른펜" panose="020B0600000101010101" charset="-127"/>
                <a:ea typeface="나눔바른펜" panose="020B0600000101010101" charset="-127"/>
              </a:rPr>
              <a:t>‘</a:t>
            </a:r>
            <a:r>
              <a:rPr lang="ko-KR" altLang="en-US" sz="2000" dirty="0">
                <a:latin typeface="나눔바른펜" panose="020B0600000101010101" charset="-127"/>
                <a:ea typeface="나눔바른펜" panose="020B0600000101010101" charset="-127"/>
              </a:rPr>
              <a:t>없음</a:t>
            </a:r>
            <a:r>
              <a:rPr lang="en-US" altLang="ko-KR" sz="2000" dirty="0">
                <a:latin typeface="나눔바른펜" panose="020B0600000101010101" charset="-127"/>
                <a:ea typeface="나눔바른펜" panose="020B0600000101010101" charset="-127"/>
              </a:rPr>
              <a:t>’</a:t>
            </a:r>
            <a:r>
              <a:rPr lang="ko-KR" altLang="en-US" sz="2000" dirty="0">
                <a:latin typeface="나눔바른펜" panose="020B0600000101010101" charset="-127"/>
                <a:ea typeface="나눔바른펜" panose="020B0600000101010101" charset="-127"/>
              </a:rPr>
              <a:t> 혹은 </a:t>
            </a:r>
            <a:r>
              <a:rPr lang="en-US" altLang="ko-KR" sz="2000" dirty="0">
                <a:latin typeface="나눔바른펜" panose="020B0600000101010101" charset="-127"/>
                <a:ea typeface="나눔바른펜" panose="020B0600000101010101" charset="-127"/>
              </a:rPr>
              <a:t>0</a:t>
            </a:r>
            <a:r>
              <a:rPr lang="ko-KR" altLang="en-US" sz="2000" dirty="0">
                <a:latin typeface="나눔바른펜" panose="020B0600000101010101" charset="-127"/>
                <a:ea typeface="나눔바른펜" panose="020B0600000101010101" charset="-127"/>
              </a:rPr>
              <a:t> </a:t>
            </a:r>
            <a:r>
              <a:rPr lang="ko-KR" altLang="en-US" sz="2000" dirty="0" err="1">
                <a:latin typeface="나눔바른펜" panose="020B0600000101010101" charset="-127"/>
                <a:ea typeface="나눔바른펜" panose="020B0600000101010101" charset="-127"/>
              </a:rPr>
              <a:t>으로</a:t>
            </a:r>
            <a:r>
              <a:rPr lang="ko-KR" altLang="en-US" sz="2000" dirty="0">
                <a:latin typeface="나눔바른펜" panose="020B0600000101010101" charset="-127"/>
                <a:ea typeface="나눔바른펜" panose="020B0600000101010101" charset="-127"/>
              </a:rPr>
              <a:t> 변경</a:t>
            </a:r>
            <a:endParaRPr lang="en-US" altLang="ko-KR" sz="2000" dirty="0">
              <a:latin typeface="나눔바른펜" panose="020B0600000101010101" charset="-127"/>
              <a:ea typeface="나눔바른펜" panose="020B0600000101010101" charset="-127"/>
            </a:endParaRPr>
          </a:p>
          <a:p>
            <a:pPr algn="ctr"/>
            <a:r>
              <a:rPr lang="ko-KR" altLang="en-US" sz="2000" dirty="0">
                <a:latin typeface="나눔바른펜" panose="020B0600000101010101" charset="-127"/>
                <a:ea typeface="나눔바른펜" panose="020B0600000101010101" charset="-127"/>
              </a:rPr>
              <a:t>나머지 설문 문항에 대해서는 </a:t>
            </a:r>
            <a:r>
              <a:rPr lang="en-US" altLang="ko-KR" sz="2000" b="1" dirty="0">
                <a:solidFill>
                  <a:srgbClr val="E02020"/>
                </a:solidFill>
                <a:latin typeface="나눔바른펜" panose="020B0600000101010101" charset="-127"/>
                <a:ea typeface="나눔바른펜" panose="020B0600000101010101" charset="-127"/>
              </a:rPr>
              <a:t>Data Leakage(</a:t>
            </a:r>
            <a:r>
              <a:rPr lang="ko-KR" altLang="en-US" sz="2000" b="1" dirty="0">
                <a:solidFill>
                  <a:srgbClr val="E02020"/>
                </a:solidFill>
                <a:latin typeface="나눔바른펜" panose="020B0600000101010101" charset="-127"/>
                <a:ea typeface="나눔바른펜" panose="020B0600000101010101" charset="-127"/>
              </a:rPr>
              <a:t>데이터 누수</a:t>
            </a:r>
            <a:r>
              <a:rPr lang="en-US" altLang="ko-KR" sz="2000" b="1" dirty="0">
                <a:solidFill>
                  <a:srgbClr val="E02020"/>
                </a:solidFill>
                <a:latin typeface="나눔바른펜" panose="020B0600000101010101" charset="-127"/>
                <a:ea typeface="나눔바른펜" panose="020B0600000101010101" charset="-127"/>
              </a:rPr>
              <a:t>)</a:t>
            </a:r>
            <a:r>
              <a:rPr lang="ko-KR" altLang="en-US" sz="2000" dirty="0" err="1">
                <a:latin typeface="나눔바른펜" panose="020B0600000101010101" charset="-127"/>
                <a:ea typeface="나눔바른펜" panose="020B0600000101010101" charset="-127"/>
              </a:rPr>
              <a:t>를</a:t>
            </a:r>
            <a:r>
              <a:rPr lang="ko-KR" altLang="en-US" sz="2000" dirty="0">
                <a:latin typeface="나눔바른펜" panose="020B0600000101010101" charset="-127"/>
                <a:ea typeface="나눔바른펜" panose="020B0600000101010101" charset="-127"/>
              </a:rPr>
              <a:t> 고려하여 학습데이터의 </a:t>
            </a:r>
            <a:r>
              <a:rPr lang="ko-KR" altLang="en-US" sz="2000" dirty="0" err="1">
                <a:latin typeface="나눔바른펜" panose="020B0600000101010101" charset="-127"/>
                <a:ea typeface="나눔바른펜" panose="020B0600000101010101" charset="-127"/>
              </a:rPr>
              <a:t>최빈값으로</a:t>
            </a:r>
            <a:r>
              <a:rPr lang="ko-KR" altLang="en-US" sz="2000" dirty="0">
                <a:latin typeface="나눔바른펜" panose="020B0600000101010101" charset="-127"/>
                <a:ea typeface="나눔바른펜" panose="020B0600000101010101" charset="-127"/>
              </a:rPr>
              <a:t> 대체</a:t>
            </a:r>
            <a:endParaRPr lang="en-US" altLang="ko-KR" sz="2000" dirty="0">
              <a:latin typeface="나눔바른펜" panose="020B0600000101010101" charset="-127"/>
              <a:ea typeface="나눔바른펜" panose="020B0600000101010101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E566BB2-3130-2D41-8E42-B9668452AC78}"/>
              </a:ext>
            </a:extLst>
          </p:cNvPr>
          <p:cNvSpPr/>
          <p:nvPr/>
        </p:nvSpPr>
        <p:spPr>
          <a:xfrm>
            <a:off x="801236" y="5362832"/>
            <a:ext cx="10577591" cy="1031016"/>
          </a:xfrm>
          <a:prstGeom prst="roundRect">
            <a:avLst/>
          </a:prstGeom>
          <a:noFill/>
          <a:ln w="57150">
            <a:solidFill>
              <a:srgbClr val="905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AE343D-C68C-5842-AE54-D16BEE5E0BB2}"/>
              </a:ext>
            </a:extLst>
          </p:cNvPr>
          <p:cNvSpPr/>
          <p:nvPr/>
        </p:nvSpPr>
        <p:spPr>
          <a:xfrm>
            <a:off x="8667789" y="5569011"/>
            <a:ext cx="413538" cy="216358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21C403-6889-4844-B7F5-B6780193FF77}"/>
              </a:ext>
            </a:extLst>
          </p:cNvPr>
          <p:cNvSpPr/>
          <p:nvPr/>
        </p:nvSpPr>
        <p:spPr>
          <a:xfrm>
            <a:off x="9682516" y="5569011"/>
            <a:ext cx="233432" cy="216358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CA2A83D-A2C9-8748-A83F-C3BB58FB7BE9}"/>
              </a:ext>
            </a:extLst>
          </p:cNvPr>
          <p:cNvSpPr/>
          <p:nvPr/>
        </p:nvSpPr>
        <p:spPr>
          <a:xfrm>
            <a:off x="9069866" y="5896179"/>
            <a:ext cx="666007" cy="216358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175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4455</TotalTime>
  <Words>1451</Words>
  <Application>Microsoft Macintosh PowerPoint</Application>
  <PresentationFormat>와이드스크린</PresentationFormat>
  <Paragraphs>275</Paragraphs>
  <Slides>17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맑은 고딕</vt:lpstr>
      <vt:lpstr>나눔바른펜</vt:lpstr>
      <vt:lpstr>Wingdings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</dc:creator>
  <cp:lastModifiedBy>오형택</cp:lastModifiedBy>
  <cp:revision>305</cp:revision>
  <dcterms:created xsi:type="dcterms:W3CDTF">2018-05-11T17:49:54Z</dcterms:created>
  <dcterms:modified xsi:type="dcterms:W3CDTF">2022-02-10T12:24:16Z</dcterms:modified>
</cp:coreProperties>
</file>